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3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60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Sexual vs. Asexual Reproduction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7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 dirty="0" smtClean="0">
                <a:solidFill>
                  <a:srgbClr val="FFC000"/>
                </a:solidFill>
              </a:rPr>
              <a:t>Budding</a:t>
            </a:r>
            <a:r>
              <a:rPr lang="en-US" sz="4800" dirty="0" smtClean="0"/>
              <a:t>: Asexual Reproduction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34" y="1417637"/>
            <a:ext cx="8436633" cy="5123839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FFC000"/>
                </a:solidFill>
              </a:rPr>
              <a:t>Budding</a:t>
            </a:r>
            <a:r>
              <a:rPr lang="en-US" sz="2400" dirty="0" smtClean="0"/>
              <a:t>: a new organism grows by mitosis and cell division on the body of its parent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b="1" u="sng" dirty="0" smtClean="0">
                <a:solidFill>
                  <a:srgbClr val="FFC000"/>
                </a:solidFill>
              </a:rPr>
              <a:t>bud</a:t>
            </a:r>
            <a:r>
              <a:rPr lang="en-US" sz="2400" dirty="0" smtClean="0"/>
              <a:t>, or offspring is </a:t>
            </a:r>
            <a:r>
              <a:rPr lang="en-US" sz="2400" b="1" u="sng" dirty="0" smtClean="0">
                <a:solidFill>
                  <a:srgbClr val="FFC000"/>
                </a:solidFill>
              </a:rPr>
              <a:t>identical</a:t>
            </a:r>
            <a:r>
              <a:rPr lang="en-US" sz="2400" dirty="0" smtClean="0"/>
              <a:t> to the parent</a:t>
            </a:r>
          </a:p>
          <a:p>
            <a:pPr lvl="1"/>
            <a:r>
              <a:rPr lang="en-US" sz="2400" dirty="0" smtClean="0"/>
              <a:t>The bud, when large enough, can break off of the parent and live on its own</a:t>
            </a:r>
          </a:p>
          <a:p>
            <a:pPr lvl="1"/>
            <a:r>
              <a:rPr lang="en-US" sz="2400" dirty="0" smtClean="0"/>
              <a:t>Offspring may remain attached and form a </a:t>
            </a:r>
            <a:r>
              <a:rPr lang="en-US" sz="2400" b="1" u="sng" dirty="0" smtClean="0">
                <a:solidFill>
                  <a:srgbClr val="FFC000"/>
                </a:solidFill>
              </a:rPr>
              <a:t>colony</a:t>
            </a:r>
          </a:p>
          <a:p>
            <a:r>
              <a:rPr lang="en-US" sz="2400" b="1" u="sng" dirty="0" smtClean="0">
                <a:solidFill>
                  <a:srgbClr val="FFC000"/>
                </a:solidFill>
              </a:rPr>
              <a:t>Examples</a:t>
            </a:r>
            <a:r>
              <a:rPr lang="en-US" sz="2400" dirty="0" smtClean="0"/>
              <a:t>: Yeast, Hydra, cactus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667" y="2084915"/>
            <a:ext cx="3322608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79621">
            <a:off x="9017445" y="1258204"/>
            <a:ext cx="2430341" cy="3244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 smtClean="0">
                <a:solidFill>
                  <a:srgbClr val="FFC000"/>
                </a:solidFill>
              </a:rPr>
              <a:t>Regeneration</a:t>
            </a:r>
            <a:r>
              <a:rPr lang="en-US" sz="4400" dirty="0" smtClean="0"/>
              <a:t>: Asexual Reproduction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5710"/>
            <a:ext cx="7487728" cy="4835769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FFC000"/>
                </a:solidFill>
              </a:rPr>
              <a:t>Regeneration</a:t>
            </a:r>
            <a:r>
              <a:rPr lang="en-US" sz="2400" dirty="0" smtClean="0"/>
              <a:t>: occurs when an offspring grows from a piece of its parent.  </a:t>
            </a:r>
          </a:p>
          <a:p>
            <a:pPr lvl="1"/>
            <a:r>
              <a:rPr lang="en-US" sz="2400" b="1" u="sng" dirty="0" smtClean="0">
                <a:solidFill>
                  <a:srgbClr val="FFC000"/>
                </a:solidFill>
              </a:rPr>
              <a:t>Producing new organisms</a:t>
            </a:r>
            <a:r>
              <a:rPr lang="en-US" sz="2400" dirty="0" smtClean="0"/>
              <a:t>: Sea Stars</a:t>
            </a:r>
          </a:p>
          <a:p>
            <a:pPr lvl="2"/>
            <a:r>
              <a:rPr lang="en-US" sz="2400" dirty="0" smtClean="0"/>
              <a:t>Sea urchins, sea cucumber, sponges, and planarians</a:t>
            </a:r>
          </a:p>
          <a:p>
            <a:pPr lvl="1"/>
            <a:r>
              <a:rPr lang="en-US" sz="2400" b="1" u="sng" dirty="0" smtClean="0">
                <a:solidFill>
                  <a:srgbClr val="FFC000"/>
                </a:solidFill>
              </a:rPr>
              <a:t>Producing new body parts</a:t>
            </a:r>
            <a:r>
              <a:rPr lang="en-US" sz="2400" dirty="0" smtClean="0"/>
              <a:t>: Gecko</a:t>
            </a:r>
          </a:p>
          <a:p>
            <a:pPr lvl="2"/>
            <a:r>
              <a:rPr lang="en-US" sz="2400" dirty="0" smtClean="0"/>
              <a:t>Newts, tadpoles, crabs, </a:t>
            </a:r>
            <a:r>
              <a:rPr lang="en-US" sz="2400" dirty="0"/>
              <a:t>h</a:t>
            </a:r>
            <a:r>
              <a:rPr lang="en-US" sz="2400" dirty="0" smtClean="0"/>
              <a:t>ydra, and zebra fish</a:t>
            </a:r>
          </a:p>
          <a:p>
            <a:pPr marL="914400" lvl="2" indent="0">
              <a:buNone/>
            </a:pP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728" y="4343401"/>
            <a:ext cx="4633952" cy="219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1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794526"/>
            <a:ext cx="11793415" cy="970450"/>
          </a:xfrm>
        </p:spPr>
        <p:txBody>
          <a:bodyPr/>
          <a:lstStyle/>
          <a:p>
            <a:r>
              <a:rPr lang="en-US" sz="4400" u="sng" dirty="0" smtClean="0">
                <a:solidFill>
                  <a:srgbClr val="FFC000"/>
                </a:solidFill>
              </a:rPr>
              <a:t>Vegetative Reproduction (Propagation)</a:t>
            </a:r>
            <a:r>
              <a:rPr lang="en-US" sz="4400" dirty="0" smtClean="0"/>
              <a:t>: </a:t>
            </a:r>
            <a:r>
              <a:rPr lang="en-US" sz="4400" dirty="0" smtClean="0"/>
              <a:t>Asexual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60121"/>
            <a:ext cx="7487728" cy="4281358"/>
          </a:xfrm>
        </p:spPr>
        <p:txBody>
          <a:bodyPr>
            <a:normAutofit lnSpcReduction="10000"/>
          </a:bodyPr>
          <a:lstStyle/>
          <a:p>
            <a:r>
              <a:rPr lang="en-US" sz="2400" b="1" u="sng" dirty="0" smtClean="0">
                <a:solidFill>
                  <a:srgbClr val="FFC000"/>
                </a:solidFill>
              </a:rPr>
              <a:t>Vegetative Propagation</a:t>
            </a:r>
            <a:r>
              <a:rPr lang="en-US" sz="2400" dirty="0" smtClean="0"/>
              <a:t>: uniform offspring grow from a part of a parent plant</a:t>
            </a:r>
          </a:p>
          <a:p>
            <a:pPr lvl="1"/>
            <a:r>
              <a:rPr lang="en-US" sz="2200" dirty="0" smtClean="0"/>
              <a:t>Parent plants sends out </a:t>
            </a:r>
            <a:r>
              <a:rPr lang="en-US" sz="2200" b="1" u="sng" dirty="0" smtClean="0">
                <a:solidFill>
                  <a:srgbClr val="FFC000"/>
                </a:solidFill>
              </a:rPr>
              <a:t>runners</a:t>
            </a:r>
          </a:p>
          <a:p>
            <a:pPr lvl="1"/>
            <a:r>
              <a:rPr lang="en-US" sz="2200" dirty="0" smtClean="0"/>
              <a:t>Where the runner touches the ground, </a:t>
            </a:r>
            <a:r>
              <a:rPr lang="en-US" sz="2200" b="1" u="sng" dirty="0" smtClean="0">
                <a:solidFill>
                  <a:srgbClr val="FFC000"/>
                </a:solidFill>
              </a:rPr>
              <a:t>roots</a:t>
            </a:r>
            <a:r>
              <a:rPr lang="en-US" sz="2200" dirty="0" smtClean="0"/>
              <a:t> can grow</a:t>
            </a:r>
          </a:p>
          <a:p>
            <a:pPr lvl="1"/>
            <a:r>
              <a:rPr lang="en-US" sz="2200" dirty="0" smtClean="0"/>
              <a:t>A </a:t>
            </a:r>
            <a:r>
              <a:rPr lang="en-US" sz="2200" b="1" u="sng" dirty="0" smtClean="0">
                <a:solidFill>
                  <a:srgbClr val="FFC000"/>
                </a:solidFill>
              </a:rPr>
              <a:t>new plant </a:t>
            </a:r>
            <a:r>
              <a:rPr lang="en-US" sz="2200" dirty="0" smtClean="0"/>
              <a:t>is produced even if the runner is broken apart</a:t>
            </a:r>
          </a:p>
          <a:p>
            <a:pPr lvl="1"/>
            <a:r>
              <a:rPr lang="en-US" sz="2200" dirty="0" smtClean="0"/>
              <a:t>Each new plant is </a:t>
            </a:r>
            <a:r>
              <a:rPr lang="en-US" sz="2200" b="1" u="sng" dirty="0" smtClean="0">
                <a:solidFill>
                  <a:srgbClr val="FFC000"/>
                </a:solidFill>
              </a:rPr>
              <a:t>uniform</a:t>
            </a:r>
            <a:r>
              <a:rPr lang="en-US" sz="2200" dirty="0" smtClean="0"/>
              <a:t> and identical to the parent. </a:t>
            </a:r>
          </a:p>
          <a:p>
            <a:pPr lvl="1"/>
            <a:r>
              <a:rPr lang="en-US" sz="2200" b="1" u="sng" dirty="0" smtClean="0">
                <a:solidFill>
                  <a:srgbClr val="FFC000"/>
                </a:solidFill>
              </a:rPr>
              <a:t>Examples</a:t>
            </a:r>
            <a:r>
              <a:rPr lang="en-US" sz="2200" dirty="0" smtClean="0"/>
              <a:t>: strawberries, potatoes, ivy, crabgrass</a:t>
            </a:r>
          </a:p>
          <a:p>
            <a:pPr marL="914400" lvl="2" indent="0">
              <a:buNone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0277">
            <a:off x="8640153" y="1684538"/>
            <a:ext cx="3227898" cy="2074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717" y="3737826"/>
            <a:ext cx="4672756" cy="280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3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Spore Formation </a:t>
            </a:r>
            <a:r>
              <a:rPr lang="en-US" dirty="0" smtClean="0">
                <a:solidFill>
                  <a:schemeClr val="tx1"/>
                </a:solidFill>
              </a:rPr>
              <a:t>asexual reproduction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1844027"/>
            <a:ext cx="10554574" cy="3636511"/>
          </a:xfrm>
        </p:spPr>
        <p:txBody>
          <a:bodyPr/>
          <a:lstStyle/>
          <a:p>
            <a:r>
              <a:rPr lang="en-US" dirty="0"/>
              <a:t>In this method of reproduction, the parent plant produces hundreds of tiny spores which can grow into new plants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spores are microscopic, tough and resistant which are round in shape and can grow into a new plant under suitable conditions</a:t>
            </a:r>
          </a:p>
          <a:p>
            <a:pPr marL="0" indent="0">
              <a:buNone/>
            </a:pPr>
            <a:r>
              <a:rPr lang="en-US" dirty="0" smtClean="0"/>
              <a:t>Examples: nonflowering plants, bacteria, fungi, and algae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798" y="4489938"/>
            <a:ext cx="230505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19" y="4906298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</a:rPr>
              <a:t>Advantages</a:t>
            </a:r>
            <a:r>
              <a:rPr lang="en-US" dirty="0" smtClean="0"/>
              <a:t>: 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83" y="2256793"/>
            <a:ext cx="7704186" cy="36365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Enables organisms to reproduce without a </a:t>
            </a:r>
            <a:r>
              <a:rPr lang="en-US" sz="3200" b="1" u="sng" dirty="0" smtClean="0">
                <a:solidFill>
                  <a:srgbClr val="FFC000"/>
                </a:solidFill>
              </a:rPr>
              <a:t>mate</a:t>
            </a:r>
          </a:p>
          <a:p>
            <a:pPr lvl="1"/>
            <a:r>
              <a:rPr lang="en-US" sz="3200" dirty="0" smtClean="0"/>
              <a:t>No </a:t>
            </a:r>
            <a:r>
              <a:rPr lang="en-US" sz="3200" b="1" u="sng" dirty="0" smtClean="0">
                <a:solidFill>
                  <a:srgbClr val="FFC000"/>
                </a:solidFill>
              </a:rPr>
              <a:t>wasted</a:t>
            </a:r>
            <a:r>
              <a:rPr lang="en-US" sz="3200" dirty="0" smtClean="0"/>
              <a:t> time and energy</a:t>
            </a:r>
          </a:p>
          <a:p>
            <a:r>
              <a:rPr lang="en-US" sz="3200" dirty="0" smtClean="0"/>
              <a:t>Enables some organisms to </a:t>
            </a:r>
            <a:r>
              <a:rPr lang="en-US" sz="3200" b="1" u="sng" dirty="0">
                <a:solidFill>
                  <a:srgbClr val="FFC000"/>
                </a:solidFill>
              </a:rPr>
              <a:t>rapidly </a:t>
            </a:r>
            <a:r>
              <a:rPr lang="en-US" sz="3200" dirty="0" smtClean="0"/>
              <a:t>reproduce a large number of </a:t>
            </a:r>
            <a:r>
              <a:rPr lang="en-US" sz="3200" b="1" u="sng" dirty="0" smtClean="0">
                <a:solidFill>
                  <a:srgbClr val="FFC000"/>
                </a:solidFill>
              </a:rPr>
              <a:t>uniform</a:t>
            </a:r>
            <a:r>
              <a:rPr lang="en-US" sz="3200" dirty="0" smtClean="0"/>
              <a:t> offspring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169" y="2256793"/>
            <a:ext cx="4092577" cy="409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</a:rPr>
              <a:t>Disadvantages</a:t>
            </a:r>
            <a:r>
              <a:rPr lang="en-US" dirty="0" smtClean="0"/>
              <a:t>: Asexual Reproduction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995729">
            <a:off x="8095410" y="2897954"/>
            <a:ext cx="3936346" cy="236998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1677" y="2264689"/>
            <a:ext cx="7704186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Because their offspring are identical, there is </a:t>
            </a:r>
            <a:r>
              <a:rPr lang="en-US" sz="3200" b="1" u="sng" dirty="0" smtClean="0">
                <a:solidFill>
                  <a:srgbClr val="FFC000"/>
                </a:solidFill>
              </a:rPr>
              <a:t>no</a:t>
            </a:r>
            <a:r>
              <a:rPr lang="en-US" sz="3200" dirty="0" smtClean="0"/>
              <a:t> genetic variation that can give an organism a better chance for survival</a:t>
            </a:r>
          </a:p>
          <a:p>
            <a:pPr lvl="1"/>
            <a:r>
              <a:rPr lang="en-US" sz="3000" b="1" u="sng" dirty="0" smtClean="0">
                <a:solidFill>
                  <a:srgbClr val="FFC000"/>
                </a:solidFill>
              </a:rPr>
              <a:t>Example</a:t>
            </a:r>
            <a:r>
              <a:rPr lang="en-US" sz="3000" dirty="0" smtClean="0"/>
              <a:t>: If a weed killer can kill the parent, it will also kill the offspring</a:t>
            </a:r>
          </a:p>
          <a:p>
            <a:pPr lvl="1"/>
            <a:r>
              <a:rPr lang="en-US" sz="3000" dirty="0" smtClean="0"/>
              <a:t>A whole species can be wiped out from a disease</a:t>
            </a:r>
          </a:p>
          <a:p>
            <a:r>
              <a:rPr lang="en-US" sz="3200" dirty="0" smtClean="0"/>
              <a:t>Dangerous </a:t>
            </a:r>
            <a:r>
              <a:rPr lang="en-US" sz="3200" b="1" u="sng" dirty="0" smtClean="0">
                <a:solidFill>
                  <a:srgbClr val="FFC000"/>
                </a:solidFill>
              </a:rPr>
              <a:t>mutations</a:t>
            </a:r>
            <a:r>
              <a:rPr lang="en-US" sz="3200" dirty="0" smtClean="0"/>
              <a:t> in DNA – if the parent has the mutation in their DNA, the offspring will have it too.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42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r>
              <a:rPr lang="en-US" sz="4400" dirty="0" smtClean="0"/>
              <a:t>: Asexual Reproduction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59221">
            <a:off x="8300967" y="3234688"/>
            <a:ext cx="3845621" cy="2880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36591">
            <a:off x="231804" y="2509143"/>
            <a:ext cx="4466743" cy="2219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252" y="4374616"/>
            <a:ext cx="2757056" cy="2327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202" y="2174095"/>
            <a:ext cx="2710249" cy="318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Activity:</a:t>
            </a:r>
            <a:endParaRPr lang="en-US" sz="48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380" y="2463826"/>
            <a:ext cx="10554574" cy="3636511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FFC000"/>
                </a:solidFill>
              </a:rPr>
              <a:t>Create a creature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/>
              <a:t>that reproduces asexually.  </a:t>
            </a:r>
          </a:p>
          <a:p>
            <a:pPr lvl="1"/>
            <a:r>
              <a:rPr lang="en-US" sz="2800" dirty="0" smtClean="0"/>
              <a:t>Draw the creature</a:t>
            </a:r>
          </a:p>
          <a:p>
            <a:pPr lvl="1"/>
            <a:r>
              <a:rPr lang="en-US" sz="2800" dirty="0" smtClean="0"/>
              <a:t>Describe how the creature reproduces asexually</a:t>
            </a:r>
          </a:p>
          <a:p>
            <a:pPr lvl="1"/>
            <a:r>
              <a:rPr lang="en-US" sz="2800" dirty="0" smtClean="0"/>
              <a:t>Describe 1 advantage of reproducing this way</a:t>
            </a:r>
          </a:p>
          <a:p>
            <a:pPr lvl="1"/>
            <a:r>
              <a:rPr lang="en-US" sz="2800" dirty="0" smtClean="0"/>
              <a:t>Describe 1 disadvantage of reproducing this way</a:t>
            </a:r>
          </a:p>
          <a:p>
            <a:pPr lvl="1"/>
            <a:r>
              <a:rPr lang="en-US" sz="2800" dirty="0" smtClean="0"/>
              <a:t>Name your creature</a:t>
            </a:r>
          </a:p>
          <a:p>
            <a:pPr lvl="1"/>
            <a:r>
              <a:rPr lang="en-US" sz="2800" dirty="0" smtClean="0"/>
              <a:t>How the uniform offspring of your creature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646" y="302909"/>
            <a:ext cx="4321833" cy="43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90656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C000"/>
                </a:solidFill>
              </a:rPr>
              <a:t>Compare</a:t>
            </a:r>
            <a:r>
              <a:rPr lang="en-US" sz="3200" dirty="0" smtClean="0"/>
              <a:t> the results of uniform or diverse offspring from sexual or asexual reproduction </a:t>
            </a:r>
          </a:p>
          <a:p>
            <a:pPr lvl="1"/>
            <a:r>
              <a:rPr lang="en-US" sz="3200" dirty="0" smtClean="0"/>
              <a:t>Uniform offspring</a:t>
            </a:r>
          </a:p>
          <a:p>
            <a:pPr lvl="1"/>
            <a:r>
              <a:rPr lang="en-US" sz="3200" dirty="0" smtClean="0"/>
              <a:t>Diverse offspring</a:t>
            </a:r>
          </a:p>
          <a:p>
            <a:pPr lvl="1"/>
            <a:r>
              <a:rPr lang="en-US" sz="3200" dirty="0" smtClean="0"/>
              <a:t>Sexual reproduction</a:t>
            </a:r>
          </a:p>
          <a:p>
            <a:pPr lvl="1"/>
            <a:r>
              <a:rPr lang="en-US" sz="3200" dirty="0" smtClean="0"/>
              <a:t>Asexual reproduction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u="sng" dirty="0" smtClean="0">
                <a:solidFill>
                  <a:srgbClr val="FFC000"/>
                </a:solidFill>
              </a:rPr>
              <a:t>Sexual Reproduction</a:t>
            </a:r>
            <a:endParaRPr lang="en-US" sz="6000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61260"/>
          </a:xfrm>
        </p:spPr>
        <p:txBody>
          <a:bodyPr>
            <a:noAutofit/>
          </a:bodyPr>
          <a:lstStyle/>
          <a:p>
            <a:r>
              <a:rPr lang="en-US" sz="2800" dirty="0" smtClean="0"/>
              <a:t>A type of reproduction in which the genetic materials from </a:t>
            </a:r>
            <a:r>
              <a:rPr lang="en-US" sz="2800" b="1" u="sng" dirty="0" smtClean="0">
                <a:solidFill>
                  <a:srgbClr val="FFC000"/>
                </a:solidFill>
              </a:rPr>
              <a:t>two different</a:t>
            </a:r>
            <a:r>
              <a:rPr lang="en-US" sz="2800" dirty="0" smtClean="0"/>
              <a:t> cells combine, producing an offspring</a:t>
            </a:r>
          </a:p>
          <a:p>
            <a:r>
              <a:rPr lang="en-US" sz="2800" dirty="0" smtClean="0"/>
              <a:t>The cells that combine are called </a:t>
            </a:r>
            <a:r>
              <a:rPr lang="en-US" sz="2800" b="1" u="sng" dirty="0" smtClean="0">
                <a:solidFill>
                  <a:srgbClr val="FFC000"/>
                </a:solidFill>
              </a:rPr>
              <a:t>sex cells</a:t>
            </a:r>
          </a:p>
          <a:p>
            <a:pPr lvl="1"/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Female</a:t>
            </a:r>
            <a:r>
              <a:rPr lang="en-US" sz="2800" dirty="0" smtClean="0"/>
              <a:t> – egg</a:t>
            </a:r>
          </a:p>
          <a:p>
            <a:pPr lvl="1"/>
            <a:r>
              <a:rPr lang="en-US" sz="2800" b="1" dirty="0" smtClean="0">
                <a:solidFill>
                  <a:srgbClr val="00B0F0"/>
                </a:solidFill>
              </a:rPr>
              <a:t>Male</a:t>
            </a:r>
            <a:r>
              <a:rPr lang="en-US" sz="2800" dirty="0" smtClean="0"/>
              <a:t> – sperm</a:t>
            </a:r>
          </a:p>
          <a:p>
            <a:r>
              <a:rPr lang="en-US" sz="2800" b="1" u="sng" dirty="0" smtClean="0">
                <a:solidFill>
                  <a:srgbClr val="FFC000"/>
                </a:solidFill>
              </a:rPr>
              <a:t>Fertilization</a:t>
            </a:r>
            <a:r>
              <a:rPr lang="en-US" sz="2800" dirty="0" smtClean="0"/>
              <a:t>: an egg cell and a sperm cell join together</a:t>
            </a:r>
          </a:p>
          <a:p>
            <a:pPr lvl="1"/>
            <a:r>
              <a:rPr lang="en-US" sz="2800" dirty="0" smtClean="0"/>
              <a:t>A new cell is formed and is called a </a:t>
            </a:r>
            <a:r>
              <a:rPr lang="en-US" sz="2800" b="1" u="sng" dirty="0" smtClean="0">
                <a:solidFill>
                  <a:srgbClr val="FFC000"/>
                </a:solidFill>
              </a:rPr>
              <a:t>zygote</a:t>
            </a:r>
          </a:p>
        </p:txBody>
      </p:sp>
    </p:spTree>
    <p:extLst>
      <p:ext uri="{BB962C8B-B14F-4D97-AF65-F5344CB8AC3E}">
        <p14:creationId xmlns:p14="http://schemas.microsoft.com/office/powerpoint/2010/main" val="189807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0291">
            <a:off x="7455850" y="1360677"/>
            <a:ext cx="5047374" cy="3907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 smtClean="0">
                <a:solidFill>
                  <a:srgbClr val="FFC000"/>
                </a:solidFill>
              </a:rPr>
              <a:t>Advantages: Sexual Reproduction </a:t>
            </a:r>
            <a:endParaRPr lang="en-US" sz="4400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14" y="2311878"/>
            <a:ext cx="8506443" cy="4201065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rgbClr val="FFC000"/>
                </a:solidFill>
              </a:rPr>
              <a:t>Diverse offspring</a:t>
            </a:r>
            <a:r>
              <a:rPr lang="en-US" sz="2400" dirty="0" smtClean="0"/>
              <a:t>: genetic variation among offspring</a:t>
            </a:r>
          </a:p>
          <a:p>
            <a:pPr lvl="1"/>
            <a:r>
              <a:rPr lang="en-US" sz="2400" dirty="0" smtClean="0"/>
              <a:t>Half of the DNA comes from mom</a:t>
            </a:r>
          </a:p>
          <a:p>
            <a:pPr lvl="1"/>
            <a:r>
              <a:rPr lang="en-US" sz="2400" dirty="0" smtClean="0"/>
              <a:t>Half of the DNA comes from dad</a:t>
            </a:r>
          </a:p>
          <a:p>
            <a:r>
              <a:rPr lang="en-US" sz="2400" dirty="0" smtClean="0"/>
              <a:t>Due to genetic variation, individuals within a population have </a:t>
            </a:r>
            <a:r>
              <a:rPr lang="en-US" sz="2400" b="1" u="sng" dirty="0" smtClean="0">
                <a:solidFill>
                  <a:srgbClr val="FFC000"/>
                </a:solidFill>
              </a:rPr>
              <a:t>slight differences</a:t>
            </a:r>
          </a:p>
          <a:p>
            <a:pPr lvl="1"/>
            <a:r>
              <a:rPr lang="en-US" sz="2400" dirty="0" smtClean="0"/>
              <a:t>Plants – resist diseases</a:t>
            </a:r>
          </a:p>
          <a:p>
            <a:pPr lvl="1"/>
            <a:r>
              <a:rPr lang="en-US" sz="2400" b="1" u="sng" dirty="0" smtClean="0">
                <a:solidFill>
                  <a:srgbClr val="FFC000"/>
                </a:solidFill>
              </a:rPr>
              <a:t>Traits</a:t>
            </a:r>
            <a:r>
              <a:rPr lang="en-US" sz="2400" dirty="0" smtClean="0"/>
              <a:t> can develop to resist harsh environments that allows an organism survive</a:t>
            </a:r>
          </a:p>
        </p:txBody>
      </p:sp>
    </p:spTree>
    <p:extLst>
      <p:ext uri="{BB962C8B-B14F-4D97-AF65-F5344CB8AC3E}">
        <p14:creationId xmlns:p14="http://schemas.microsoft.com/office/powerpoint/2010/main" val="989013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 dirty="0" smtClean="0">
                <a:solidFill>
                  <a:srgbClr val="FFC000"/>
                </a:solidFill>
              </a:rPr>
              <a:t>Advantages:</a:t>
            </a:r>
            <a:r>
              <a:rPr lang="en-US" sz="4800" dirty="0" smtClean="0">
                <a:solidFill>
                  <a:srgbClr val="FFC000"/>
                </a:solidFill>
              </a:rPr>
              <a:t> </a:t>
            </a:r>
            <a:r>
              <a:rPr lang="en-US" sz="4800" dirty="0" smtClean="0">
                <a:solidFill>
                  <a:schemeClr val="tx1"/>
                </a:solidFill>
              </a:rPr>
              <a:t>Sexual Reproduction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644" y="2437947"/>
            <a:ext cx="6807039" cy="3636511"/>
          </a:xfrm>
        </p:spPr>
        <p:txBody>
          <a:bodyPr>
            <a:normAutofit fontScale="92500" lnSpcReduction="10000"/>
          </a:bodyPr>
          <a:lstStyle/>
          <a:p>
            <a:r>
              <a:rPr lang="en-US" sz="3900" b="1" u="sng" dirty="0" smtClean="0">
                <a:solidFill>
                  <a:srgbClr val="FFC000"/>
                </a:solidFill>
              </a:rPr>
              <a:t>Selective </a:t>
            </a:r>
            <a:r>
              <a:rPr lang="en-US" sz="3900" b="1" u="sng" dirty="0">
                <a:solidFill>
                  <a:srgbClr val="FFC000"/>
                </a:solidFill>
              </a:rPr>
              <a:t>Breeding</a:t>
            </a:r>
            <a:r>
              <a:rPr lang="en-US" sz="3200" b="1" dirty="0">
                <a:solidFill>
                  <a:srgbClr val="FFC000"/>
                </a:solidFill>
              </a:rPr>
              <a:t>	</a:t>
            </a:r>
          </a:p>
          <a:p>
            <a:pPr lvl="1"/>
            <a:r>
              <a:rPr lang="en-US" sz="3200" dirty="0"/>
              <a:t>Used to develop many types of plants and animals that have desirable </a:t>
            </a:r>
            <a:r>
              <a:rPr lang="en-US" sz="3200" dirty="0" smtClean="0"/>
              <a:t>traits</a:t>
            </a:r>
          </a:p>
          <a:p>
            <a:pPr lvl="1"/>
            <a:r>
              <a:rPr lang="en-US" sz="3200" dirty="0" smtClean="0"/>
              <a:t>Agriculture/Farming: better plants, larger animals</a:t>
            </a:r>
          </a:p>
          <a:p>
            <a:pPr lvl="1"/>
            <a:r>
              <a:rPr lang="en-US" sz="3200" dirty="0" smtClean="0"/>
              <a:t>Desirable pets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643" y="2280028"/>
            <a:ext cx="4462960" cy="325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8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23" y="438562"/>
            <a:ext cx="11197970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FFC000"/>
                </a:solidFill>
              </a:rPr>
              <a:t>Disadvantages</a:t>
            </a:r>
            <a:r>
              <a:rPr lang="en-US" sz="4800" b="0" dirty="0" smtClean="0">
                <a:solidFill>
                  <a:schemeClr val="tx1"/>
                </a:solidFill>
              </a:rPr>
              <a:t>: </a:t>
            </a:r>
            <a:r>
              <a:rPr lang="en-US" sz="4800" dirty="0" smtClean="0">
                <a:solidFill>
                  <a:schemeClr val="tx1"/>
                </a:solidFill>
              </a:rPr>
              <a:t>Sexual Reproduction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644" y="2532838"/>
            <a:ext cx="11059862" cy="3636511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u="sng" dirty="0" smtClean="0">
                <a:solidFill>
                  <a:srgbClr val="FFC000"/>
                </a:solidFill>
              </a:rPr>
              <a:t>Time and Energy</a:t>
            </a:r>
            <a:endParaRPr lang="en-US" sz="3200" b="1" u="sng" dirty="0">
              <a:solidFill>
                <a:srgbClr val="FFC000"/>
              </a:solidFill>
            </a:endParaRPr>
          </a:p>
          <a:p>
            <a:pPr lvl="1"/>
            <a:r>
              <a:rPr lang="en-US" sz="3200" dirty="0" smtClean="0"/>
              <a:t>Organisms have to </a:t>
            </a:r>
            <a:r>
              <a:rPr lang="en-US" sz="3200" b="1" u="sng" dirty="0" smtClean="0">
                <a:solidFill>
                  <a:srgbClr val="FFC000"/>
                </a:solidFill>
              </a:rPr>
              <a:t>grow and develop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dirty="0" smtClean="0"/>
              <a:t>until they are old enough to produce sex cells</a:t>
            </a:r>
          </a:p>
          <a:p>
            <a:pPr lvl="1"/>
            <a:r>
              <a:rPr lang="en-US" sz="3200" dirty="0" smtClean="0"/>
              <a:t>Search and find a </a:t>
            </a:r>
            <a:r>
              <a:rPr lang="en-US" sz="3200" b="1" u="sng" dirty="0" smtClean="0">
                <a:solidFill>
                  <a:srgbClr val="FFC000"/>
                </a:solidFill>
              </a:rPr>
              <a:t>mate</a:t>
            </a:r>
          </a:p>
          <a:p>
            <a:pPr lvl="1"/>
            <a:r>
              <a:rPr lang="en-US" sz="3200" b="1" u="sng" dirty="0" smtClean="0">
                <a:solidFill>
                  <a:srgbClr val="FFC000"/>
                </a:solidFill>
              </a:rPr>
              <a:t>Searching</a:t>
            </a:r>
            <a:r>
              <a:rPr lang="en-US" sz="3200" dirty="0" smtClean="0"/>
              <a:t> can expose individuals to predators, diseases, or harsh environmental conditions</a:t>
            </a:r>
          </a:p>
          <a:p>
            <a:pPr lvl="1"/>
            <a:r>
              <a:rPr lang="en-US" sz="3200" dirty="0" smtClean="0"/>
              <a:t>Fertilization cannot take place during </a:t>
            </a:r>
            <a:r>
              <a:rPr lang="en-US" sz="3200" b="1" u="sng" dirty="0" smtClean="0">
                <a:solidFill>
                  <a:srgbClr val="FFC000"/>
                </a:solidFill>
              </a:rPr>
              <a:t>pregnancy</a:t>
            </a:r>
            <a:r>
              <a:rPr lang="en-US" sz="3200" dirty="0" smtClean="0"/>
              <a:t>, which can last as long as 2 years for some mammals. </a:t>
            </a:r>
          </a:p>
          <a:p>
            <a:pPr lvl="1"/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1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569" y="4520242"/>
            <a:ext cx="3209200" cy="2283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 smtClean="0">
                <a:solidFill>
                  <a:srgbClr val="FFC000"/>
                </a:solidFill>
              </a:rPr>
              <a:t>Examples: Sexual Reproduction</a:t>
            </a:r>
            <a:endParaRPr lang="en-US" sz="4400" u="sng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667476">
            <a:off x="8903127" y="1290110"/>
            <a:ext cx="2956601" cy="2100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7441">
            <a:off x="257191" y="2658532"/>
            <a:ext cx="3049516" cy="3473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04447">
            <a:off x="3511285" y="4347245"/>
            <a:ext cx="3118497" cy="2511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1289">
            <a:off x="6452974" y="3127043"/>
            <a:ext cx="3252525" cy="24393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4601" y="1917587"/>
            <a:ext cx="3304003" cy="23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u="sng" dirty="0" smtClean="0">
                <a:solidFill>
                  <a:srgbClr val="FFC000"/>
                </a:solidFill>
              </a:rPr>
              <a:t>Asexual Reproduction </a:t>
            </a:r>
            <a:endParaRPr lang="en-US" sz="5400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742" y="1647646"/>
            <a:ext cx="8195892" cy="4891177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C000"/>
                </a:solidFill>
              </a:rPr>
              <a:t>One parent: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dirty="0" smtClean="0"/>
              <a:t>organism produces offspring without fertilization</a:t>
            </a:r>
          </a:p>
          <a:p>
            <a:r>
              <a:rPr lang="en-US" sz="3200" b="1" u="sng" dirty="0" smtClean="0">
                <a:solidFill>
                  <a:srgbClr val="FFC000"/>
                </a:solidFill>
              </a:rPr>
              <a:t>Uniform offspring</a:t>
            </a:r>
            <a:r>
              <a:rPr lang="en-US" sz="3200" dirty="0" smtClean="0"/>
              <a:t>: </a:t>
            </a:r>
          </a:p>
          <a:p>
            <a:pPr lvl="1"/>
            <a:r>
              <a:rPr lang="en-US" sz="3200" dirty="0" smtClean="0"/>
              <a:t>Because offspring inherit all of their DNA from one parent, they are </a:t>
            </a:r>
            <a:r>
              <a:rPr lang="en-US" sz="3200" b="1" u="sng" dirty="0" smtClean="0">
                <a:solidFill>
                  <a:srgbClr val="FFC000"/>
                </a:solidFill>
              </a:rPr>
              <a:t>genetically identical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dirty="0" smtClean="0"/>
              <a:t>to each other and to their parent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145" y="2085241"/>
            <a:ext cx="3323057" cy="445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 dirty="0" smtClean="0">
                <a:solidFill>
                  <a:srgbClr val="FFC000"/>
                </a:solidFill>
              </a:rPr>
              <a:t>Fission</a:t>
            </a:r>
            <a:r>
              <a:rPr lang="en-US" sz="4800" dirty="0" smtClean="0"/>
              <a:t>: Asexual Reproduction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34" y="2096219"/>
            <a:ext cx="8453887" cy="4445258"/>
          </a:xfrm>
        </p:spPr>
        <p:txBody>
          <a:bodyPr>
            <a:normAutofit lnSpcReduction="10000"/>
          </a:bodyPr>
          <a:lstStyle/>
          <a:p>
            <a:r>
              <a:rPr lang="en-US" sz="2400" b="1" u="sng" dirty="0" smtClean="0">
                <a:solidFill>
                  <a:srgbClr val="FFC000"/>
                </a:solidFill>
              </a:rPr>
              <a:t>Fission</a:t>
            </a:r>
            <a:r>
              <a:rPr lang="en-US" sz="2400" dirty="0" smtClean="0"/>
              <a:t>: Cell division in prokaryotes that forms two genetically identical cells </a:t>
            </a:r>
          </a:p>
          <a:p>
            <a:pPr lvl="1"/>
            <a:r>
              <a:rPr lang="en-US" sz="2400" b="1" u="sng" dirty="0" smtClean="0">
                <a:solidFill>
                  <a:srgbClr val="FFC000"/>
                </a:solidFill>
              </a:rPr>
              <a:t>DNA</a:t>
            </a:r>
            <a:r>
              <a:rPr lang="en-US" sz="2400" dirty="0" smtClean="0"/>
              <a:t> is copied</a:t>
            </a:r>
          </a:p>
          <a:p>
            <a:pPr lvl="1"/>
            <a:r>
              <a:rPr lang="en-US" sz="2400" dirty="0" smtClean="0"/>
              <a:t>The cell begins to grow longer, pulling the two copies apart</a:t>
            </a:r>
          </a:p>
          <a:p>
            <a:pPr lvl="1"/>
            <a:r>
              <a:rPr lang="en-US" sz="2400" dirty="0" smtClean="0"/>
              <a:t>The cell membrane pinches inward in the middle of the cell</a:t>
            </a:r>
          </a:p>
          <a:p>
            <a:pPr lvl="1"/>
            <a:r>
              <a:rPr lang="en-US" sz="2400" dirty="0" smtClean="0"/>
              <a:t>Cell splits to form two new </a:t>
            </a:r>
            <a:r>
              <a:rPr lang="en-US" sz="2400" b="1" u="sng" dirty="0" smtClean="0">
                <a:solidFill>
                  <a:srgbClr val="FFC000"/>
                </a:solidFill>
              </a:rPr>
              <a:t>uniform</a:t>
            </a:r>
            <a:r>
              <a:rPr lang="en-US" sz="2400" dirty="0" smtClean="0"/>
              <a:t>, identical offspring</a:t>
            </a:r>
          </a:p>
          <a:p>
            <a:r>
              <a:rPr lang="en-US" sz="2400" b="1" u="sng" dirty="0" smtClean="0">
                <a:solidFill>
                  <a:srgbClr val="FFC000"/>
                </a:solidFill>
              </a:rPr>
              <a:t>Examples</a:t>
            </a:r>
            <a:r>
              <a:rPr lang="en-US" sz="2400" dirty="0" smtClean="0"/>
              <a:t>: bacteria, Ecoli, pond critters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479" y="2034320"/>
            <a:ext cx="3717079" cy="450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TC103457503[[fn=Quotable]]</Template>
  <TotalTime>2439</TotalTime>
  <Words>686</Words>
  <Application>Microsoft Office PowerPoint</Application>
  <PresentationFormat>Widescreen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Century Gothic</vt:lpstr>
      <vt:lpstr>Wingdings 2</vt:lpstr>
      <vt:lpstr>Quotable</vt:lpstr>
      <vt:lpstr>Sexual vs. Asexual Reproduction</vt:lpstr>
      <vt:lpstr>PowerPoint Presentation</vt:lpstr>
      <vt:lpstr>Sexual Reproduction</vt:lpstr>
      <vt:lpstr>Advantages: Sexual Reproduction </vt:lpstr>
      <vt:lpstr>Advantages: Sexual Reproduction </vt:lpstr>
      <vt:lpstr>Disadvantages: Sexual Reproduction </vt:lpstr>
      <vt:lpstr>Examples: Sexual Reproduction</vt:lpstr>
      <vt:lpstr>Asexual Reproduction </vt:lpstr>
      <vt:lpstr>Fission: Asexual Reproduction </vt:lpstr>
      <vt:lpstr>Budding: Asexual Reproduction </vt:lpstr>
      <vt:lpstr>Regeneration: Asexual Reproduction </vt:lpstr>
      <vt:lpstr>Vegetative Reproduction (Propagation): Asexual</vt:lpstr>
      <vt:lpstr>Spore Formation asexual reproduction</vt:lpstr>
      <vt:lpstr>Advantages: Asexual Reproduction</vt:lpstr>
      <vt:lpstr>Disadvantages: Asexual Reproduction</vt:lpstr>
      <vt:lpstr>Examples: Asexual Reproduction </vt:lpstr>
      <vt:lpstr>Activity: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Cristy Dillard</dc:creator>
  <cp:lastModifiedBy>Georgakakis Nicole</cp:lastModifiedBy>
  <cp:revision>29</cp:revision>
  <dcterms:created xsi:type="dcterms:W3CDTF">2013-12-07T16:11:03Z</dcterms:created>
  <dcterms:modified xsi:type="dcterms:W3CDTF">2016-11-02T20:00:21Z</dcterms:modified>
</cp:coreProperties>
</file>