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81" r:id="rId4"/>
    <p:sldId id="268" r:id="rId5"/>
    <p:sldId id="269" r:id="rId6"/>
    <p:sldId id="262" r:id="rId7"/>
    <p:sldId id="259" r:id="rId8"/>
    <p:sldId id="263" r:id="rId9"/>
    <p:sldId id="279" r:id="rId10"/>
    <p:sldId id="260" r:id="rId11"/>
    <p:sldId id="272" r:id="rId12"/>
    <p:sldId id="275" r:id="rId13"/>
    <p:sldId id="276" r:id="rId14"/>
    <p:sldId id="270" r:id="rId15"/>
    <p:sldId id="264" r:id="rId16"/>
    <p:sldId id="261" r:id="rId17"/>
    <p:sldId id="266" r:id="rId18"/>
    <p:sldId id="277" r:id="rId19"/>
    <p:sldId id="274" r:id="rId20"/>
    <p:sldId id="273" r:id="rId21"/>
    <p:sldId id="282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FED57-3471-42EA-B65F-60B510EB8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21CE9-5AC6-4455-93F4-5D7B9D24D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9288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D502B-A119-4259-BED4-1226CFF07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27088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78685-0D4B-4438-87EA-07922587B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CB52E-1AE4-45AA-9321-BC6267939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02CA-8472-4F67-AB66-7594D22B9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80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991B-CD7D-4665-9469-F9C1D5ACE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FC544-36FE-48F3-9C1E-EDB16C0E0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AF6A1-716C-4A75-AC80-84CA22BF2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1485-E93B-45DE-9281-D82F07695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DD10A-F3F6-46FA-9AEC-F1FE152EB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41B72-F1FB-47FF-826C-00C0F0931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22DA35-ECC2-439F-8F4C-15676E2CF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z1x-phH2jU&amp;feature=relmf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t="6726" b="3841"/>
          <a:stretch>
            <a:fillRect/>
          </a:stretch>
        </p:blipFill>
        <p:spPr bwMode="auto">
          <a:xfrm>
            <a:off x="4305300" y="228600"/>
            <a:ext cx="46863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28600" y="5446713"/>
            <a:ext cx="3937000" cy="946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i="1"/>
              <a:t>Today you will need pages 13-14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52400"/>
            <a:ext cx="2667000" cy="82232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DNA 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Brainpop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n-US" altLang="en-US" sz="2400" i="1" dirty="0" smtClean="0">
                <a:solidFill>
                  <a:schemeClr val="bg1"/>
                </a:solidFill>
              </a:rPr>
              <a:t>(take handout!)</a:t>
            </a:r>
            <a:endParaRPr lang="en-US" altLang="en-US" sz="2000" i="1" dirty="0" smtClean="0">
              <a:solidFill>
                <a:schemeClr val="bg1"/>
              </a:solidFill>
            </a:endParaRPr>
          </a:p>
        </p:txBody>
      </p:sp>
      <p:sp>
        <p:nvSpPr>
          <p:cNvPr id="14341" name="Right Arrow Callout 1"/>
          <p:cNvSpPr>
            <a:spLocks noChangeArrowheads="1"/>
          </p:cNvSpPr>
          <p:nvPr/>
        </p:nvSpPr>
        <p:spPr bwMode="auto">
          <a:xfrm>
            <a:off x="228600" y="1295400"/>
            <a:ext cx="4724400" cy="3733800"/>
          </a:xfrm>
          <a:prstGeom prst="rightArrowCallout">
            <a:avLst>
              <a:gd name="adj1" fmla="val 10037"/>
              <a:gd name="adj2" fmla="val 14389"/>
              <a:gd name="adj3" fmla="val 18452"/>
              <a:gd name="adj4" fmla="val 83366"/>
            </a:avLst>
          </a:prstGeom>
          <a:solidFill>
            <a:srgbClr val="40404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200" b="1">
                <a:solidFill>
                  <a:srgbClr val="FFFFFF"/>
                </a:solidFill>
                <a:latin typeface="Calibri" pitchFamily="34" charset="0"/>
              </a:rPr>
              <a:t>Day 10  </a:t>
            </a:r>
            <a:r>
              <a:rPr lang="en-US" altLang="en-US" sz="3200" b="1" i="1">
                <a:solidFill>
                  <a:srgbClr val="FFFFFF"/>
                </a:solidFill>
                <a:latin typeface="Calibri" pitchFamily="34" charset="0"/>
              </a:rPr>
              <a:t>Bell Work</a:t>
            </a:r>
          </a:p>
          <a:p>
            <a:r>
              <a:rPr lang="en-US" altLang="en-US" sz="2800">
                <a:solidFill>
                  <a:srgbClr val="FFFFFF"/>
                </a:solidFill>
                <a:latin typeface="Calibri" pitchFamily="34" charset="0"/>
              </a:rPr>
              <a:t>   Use 1 or 2 complete sentences to explain how the cartoon (at right) connects to</a:t>
            </a:r>
            <a:r>
              <a:rPr lang="en-US" altLang="en-US" sz="28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Calibri" pitchFamily="34" charset="0"/>
              </a:rPr>
              <a:t>offspring, traits, parents</a:t>
            </a:r>
            <a:r>
              <a:rPr lang="en-US" altLang="en-US" sz="2800">
                <a:solidFill>
                  <a:srgbClr val="FFFF00"/>
                </a:solidFill>
                <a:latin typeface="Calibri" pitchFamily="34" charset="0"/>
              </a:rPr>
              <a:t>,</a:t>
            </a:r>
            <a:r>
              <a:rPr lang="en-US" altLang="en-US" sz="2800">
                <a:solidFill>
                  <a:srgbClr val="FFFFFF"/>
                </a:solidFill>
                <a:latin typeface="Calibri" pitchFamily="34" charset="0"/>
              </a:rPr>
              <a:t> or </a:t>
            </a:r>
            <a:r>
              <a:rPr lang="en-US" altLang="en-US" sz="2800" b="1">
                <a:solidFill>
                  <a:srgbClr val="FFFF00"/>
                </a:solidFill>
                <a:latin typeface="Calibri" pitchFamily="34" charset="0"/>
              </a:rPr>
              <a:t>sex</a:t>
            </a:r>
            <a:r>
              <a:rPr lang="en-US" altLang="en-US" sz="28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Calibri" pitchFamily="34" charset="0"/>
              </a:rPr>
              <a:t>cells</a:t>
            </a:r>
            <a:r>
              <a:rPr lang="en-US" altLang="en-US" sz="2800">
                <a:solidFill>
                  <a:srgbClr val="FFFF00"/>
                </a:solidFill>
                <a:latin typeface="Calibri" pitchFamily="34" charset="0"/>
              </a:rPr>
              <a:t> or “</a:t>
            </a:r>
            <a:r>
              <a:rPr lang="en-US" altLang="en-US" sz="2800" b="1">
                <a:solidFill>
                  <a:srgbClr val="FFFF00"/>
                </a:solidFill>
                <a:latin typeface="Calibri" pitchFamily="34" charset="0"/>
              </a:rPr>
              <a:t>genetic info</a:t>
            </a:r>
            <a:r>
              <a:rPr lang="en-US" altLang="en-US" sz="2800">
                <a:solidFill>
                  <a:srgbClr val="FFFF00"/>
                </a:solidFill>
                <a:latin typeface="Calibri" pitchFamily="34" charset="0"/>
              </a:rPr>
              <a:t>” </a:t>
            </a:r>
          </a:p>
          <a:p>
            <a:pPr algn="ctr"/>
            <a:r>
              <a:rPr lang="en-US" altLang="en-US" sz="2800" b="1" i="1">
                <a:solidFill>
                  <a:srgbClr val="FFFFFF"/>
                </a:solidFill>
                <a:latin typeface="Calibri" pitchFamily="34" charset="0"/>
              </a:rPr>
              <a:t>(USE YOUR PINKIE)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4648200" y="6019800"/>
            <a:ext cx="4303713" cy="609600"/>
          </a:xfrm>
          <a:prstGeom prst="wedgeRectCallout">
            <a:avLst>
              <a:gd name="adj1" fmla="val 3901"/>
              <a:gd name="adj2" fmla="val -2073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“honker” = large nose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8" descr="http://www.nature.com/nature/journal/v427/n6975/images/427592a-f1.2.jpg"/>
          <p:cNvPicPr>
            <a:picLocks noChangeAspect="1" noChangeArrowheads="1"/>
          </p:cNvPicPr>
          <p:nvPr/>
        </p:nvPicPr>
        <p:blipFill>
          <a:blip r:embed="rId2"/>
          <a:srcRect l="1904" t="6053" r="83809" b="54829"/>
          <a:stretch>
            <a:fillRect/>
          </a:stretch>
        </p:blipFill>
        <p:spPr bwMode="auto">
          <a:xfrm>
            <a:off x="4343400" y="990600"/>
            <a:ext cx="16621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0480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Diagrams you might see…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934200" y="16002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Calibri" pitchFamily="34" charset="0"/>
              </a:rPr>
              <a:t>chromosome pair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438400" y="16002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genes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3505200" y="1600200"/>
            <a:ext cx="1295400" cy="304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6172200" y="914400"/>
            <a:ext cx="838200" cy="3810000"/>
          </a:xfrm>
          <a:prstGeom prst="rightBrace">
            <a:avLst>
              <a:gd name="adj1" fmla="val 37879"/>
              <a:gd name="adj2" fmla="val 26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9" name="Text Box 17"/>
          <p:cNvSpPr txBox="1">
            <a:spLocks noChangeArrowheads="1"/>
          </p:cNvSpPr>
          <p:nvPr/>
        </p:nvSpPr>
        <p:spPr bwMode="auto">
          <a:xfrm>
            <a:off x="1508125" y="4608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838200" y="4648200"/>
            <a:ext cx="3065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latin typeface="Calibri" pitchFamily="34" charset="0"/>
              </a:rPr>
              <a:t>segments of </a:t>
            </a:r>
            <a:r>
              <a:rPr lang="en-US" altLang="en-US" sz="3200" b="1">
                <a:latin typeface="Calibri" pitchFamily="34" charset="0"/>
              </a:rPr>
              <a:t>DNA</a:t>
            </a: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2209800" y="2133600"/>
            <a:ext cx="76200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3"/>
          <a:srcRect t="14476" r="2800" b="11952"/>
          <a:stretch>
            <a:fillRect/>
          </a:stretch>
        </p:blipFill>
        <p:spPr bwMode="auto">
          <a:xfrm>
            <a:off x="609600" y="5257800"/>
            <a:ext cx="33528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13"/>
          <p:cNvSpPr>
            <a:spLocks noChangeShapeType="1"/>
          </p:cNvSpPr>
          <p:nvPr/>
        </p:nvSpPr>
        <p:spPr bwMode="auto">
          <a:xfrm flipV="1">
            <a:off x="3505200" y="1828800"/>
            <a:ext cx="1295400" cy="76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13"/>
          <p:cNvSpPr>
            <a:spLocks noChangeShapeType="1"/>
          </p:cNvSpPr>
          <p:nvPr/>
        </p:nvSpPr>
        <p:spPr bwMode="auto">
          <a:xfrm>
            <a:off x="3429000" y="1905000"/>
            <a:ext cx="1295400" cy="152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3505200" y="1905000"/>
            <a:ext cx="1219200" cy="304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10200" y="384175"/>
            <a:ext cx="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53000" y="384175"/>
            <a:ext cx="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305425" y="14288"/>
            <a:ext cx="173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Calibri" pitchFamily="34" charset="0"/>
              </a:rPr>
              <a:t>1 chromosome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505200" y="14288"/>
            <a:ext cx="173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Calibri" pitchFamily="34" charset="0"/>
              </a:rPr>
              <a:t>1 chromosome</a:t>
            </a:r>
          </a:p>
        </p:txBody>
      </p:sp>
      <p:pic>
        <p:nvPicPr>
          <p:cNvPr id="9236" name="Picture 20" descr="2000px-Chromosome"/>
          <p:cNvPicPr>
            <a:picLocks noChangeAspect="1" noChangeArrowheads="1"/>
          </p:cNvPicPr>
          <p:nvPr/>
        </p:nvPicPr>
        <p:blipFill>
          <a:blip r:embed="rId4"/>
          <a:srcRect l="13799"/>
          <a:stretch>
            <a:fillRect/>
          </a:stretch>
        </p:blipFill>
        <p:spPr bwMode="auto">
          <a:xfrm>
            <a:off x="6426200" y="2971800"/>
            <a:ext cx="2717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metacentric"/>
          <p:cNvPicPr>
            <a:picLocks noChangeAspect="1" noChangeArrowheads="1"/>
          </p:cNvPicPr>
          <p:nvPr/>
        </p:nvPicPr>
        <p:blipFill>
          <a:blip r:embed="rId5"/>
          <a:srcRect r="68037" b="16896"/>
          <a:stretch>
            <a:fillRect/>
          </a:stretch>
        </p:blipFill>
        <p:spPr bwMode="auto">
          <a:xfrm>
            <a:off x="1143000" y="7938"/>
            <a:ext cx="5137150" cy="68500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533400" y="4572000"/>
            <a:ext cx="1600200" cy="685800"/>
          </a:xfrm>
          <a:prstGeom prst="homePlate">
            <a:avLst>
              <a:gd name="adj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/>
              <a:t>gene</a:t>
            </a: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533400" y="3886200"/>
            <a:ext cx="1600200" cy="685800"/>
          </a:xfrm>
          <a:prstGeom prst="homePlate">
            <a:avLst>
              <a:gd name="adj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/>
              <a:t>gene</a:t>
            </a:r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533400" y="3276600"/>
            <a:ext cx="1600200" cy="685800"/>
          </a:xfrm>
          <a:prstGeom prst="homePlate">
            <a:avLst>
              <a:gd name="adj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/>
              <a:t>gene</a:t>
            </a: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auto">
          <a:xfrm>
            <a:off x="533400" y="2133600"/>
            <a:ext cx="1600200" cy="685800"/>
          </a:xfrm>
          <a:prstGeom prst="homePlate">
            <a:avLst>
              <a:gd name="adj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/>
              <a:t>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  <p:bldP spid="27661" grpId="0" animBg="1"/>
      <p:bldP spid="27663" grpId="0" animBg="1"/>
      <p:bldP spid="27666" grpId="0"/>
      <p:bldP spid="27667" grpId="0" animBg="1"/>
      <p:bldP spid="2" grpId="0" animBg="1"/>
      <p:bldP spid="3" grpId="0" animBg="1"/>
      <p:bldP spid="4" grpId="0" animBg="1"/>
      <p:bldP spid="20" grpId="0"/>
      <p:bldP spid="21" grpId="0"/>
      <p:bldP spid="9239" grpId="0" animBg="1"/>
      <p:bldP spid="9240" grpId="0" animBg="1"/>
      <p:bldP spid="9241" grpId="0" animBg="1"/>
      <p:bldP spid="92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http://courses.bio.indiana.edu/L104-Bonner/images/DNA%20swi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640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762000" y="271463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3600" b="1" dirty="0">
                <a:solidFill>
                  <a:schemeClr val="tx2"/>
                </a:solidFill>
                <a:latin typeface="Calibri" pitchFamily="34" charset="0"/>
              </a:rPr>
              <a:t>Diagrams you might see…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410200" y="56530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a gene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049588" y="5026025"/>
            <a:ext cx="23606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another gene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906588" y="2828925"/>
            <a:ext cx="312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a different  gene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324600" y="17668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gene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257800" y="16144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gene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429000" y="16144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gene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048000" y="8524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4"/>
          <p:cNvGrpSpPr>
            <a:grpSpLocks/>
          </p:cNvGrpSpPr>
          <p:nvPr/>
        </p:nvGrpSpPr>
        <p:grpSpPr bwMode="auto">
          <a:xfrm>
            <a:off x="-381000" y="893763"/>
            <a:ext cx="9982200" cy="3144837"/>
            <a:chOff x="-5580" y="762000"/>
            <a:chExt cx="9149580" cy="3144187"/>
          </a:xfrm>
        </p:grpSpPr>
        <p:pic>
          <p:nvPicPr>
            <p:cNvPr id="25610" name="Picture 2" descr="http://www.uic.edu/classes/phys/phys461/phys450/ANJUM04/DNA_helix.jpg"/>
            <p:cNvPicPr>
              <a:picLocks noChangeAspect="1" noChangeArrowheads="1"/>
            </p:cNvPicPr>
            <p:nvPr/>
          </p:nvPicPr>
          <p:blipFill>
            <a:blip r:embed="rId2"/>
            <a:srcRect t="8305" r="5650" b="4263"/>
            <a:stretch>
              <a:fillRect/>
            </a:stretch>
          </p:blipFill>
          <p:spPr bwMode="auto">
            <a:xfrm>
              <a:off x="-5580" y="762000"/>
              <a:ext cx="9149580" cy="314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4343672" y="762000"/>
              <a:ext cx="1600594" cy="457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6722" y="3199896"/>
              <a:ext cx="1599139" cy="457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40748" y="2818975"/>
              <a:ext cx="990914" cy="8380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87072" y="990553"/>
              <a:ext cx="913794" cy="6888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5613" y="4238625"/>
            <a:ext cx="86121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altLang="en-US" sz="2800" b="1"/>
              <a:t>DNA is a molecule made of “</a:t>
            </a:r>
            <a:r>
              <a:rPr lang="en-US" altLang="en-US" sz="2800" b="1" i="1">
                <a:solidFill>
                  <a:srgbClr val="FF0000"/>
                </a:solidFill>
              </a:rPr>
              <a:t>nucleic acids</a:t>
            </a:r>
            <a:r>
              <a:rPr lang="en-US" altLang="en-US" sz="2800" b="1"/>
              <a:t>”</a:t>
            </a:r>
          </a:p>
          <a:p>
            <a:pPr marL="285750" indent="-285750">
              <a:buFontTx/>
              <a:buChar char="•"/>
            </a:pPr>
            <a:r>
              <a:rPr lang="en-US" altLang="en-US" sz="2800" b="1"/>
              <a:t>DNA code</a:t>
            </a:r>
            <a:r>
              <a:rPr lang="en-US" altLang="en-US" sz="2800" i="1"/>
              <a:t> (the order of those nucleic acids) </a:t>
            </a:r>
            <a:r>
              <a:rPr lang="en-US" altLang="en-US" sz="2800" b="1"/>
              <a:t>gives instructions for putting together PROTEINS</a:t>
            </a:r>
            <a:endParaRPr lang="en-US" altLang="en-US" sz="1400" b="1" i="1">
              <a:solidFill>
                <a:srgbClr val="FF0000"/>
              </a:solidFill>
            </a:endParaRPr>
          </a:p>
          <a:p>
            <a:pPr marL="285750" indent="-285750">
              <a:buFontTx/>
              <a:buChar char="•"/>
            </a:pPr>
            <a:r>
              <a:rPr lang="en-US" altLang="en-US" sz="2800" b="1"/>
              <a:t>DNA has a </a:t>
            </a:r>
            <a:r>
              <a:rPr lang="en-US" altLang="en-US" sz="2800" b="1" u="sng"/>
              <a:t>chemical</a:t>
            </a:r>
            <a:r>
              <a:rPr lang="en-US" altLang="en-US" sz="2800" b="1"/>
              <a:t> </a:t>
            </a:r>
            <a:r>
              <a:rPr lang="en-US" altLang="en-US" sz="2800" b="1" u="sng"/>
              <a:t>pattern</a:t>
            </a:r>
            <a:endParaRPr lang="en-US" altLang="en-US" sz="2000" i="1"/>
          </a:p>
        </p:txBody>
      </p:sp>
      <p:sp>
        <p:nvSpPr>
          <p:cNvPr id="10" name="Left Brace 9"/>
          <p:cNvSpPr/>
          <p:nvPr/>
        </p:nvSpPr>
        <p:spPr>
          <a:xfrm rot="5400000">
            <a:off x="5192712" y="-2830512"/>
            <a:ext cx="625475" cy="7048500"/>
          </a:xfrm>
          <a:prstGeom prst="leftBrace">
            <a:avLst>
              <a:gd name="adj1" fmla="val 58606"/>
              <a:gd name="adj2" fmla="val 19493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3681413" y="23813"/>
            <a:ext cx="477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/>
              <a:t>a segment of DNA (called a ________)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19938" y="-34925"/>
            <a:ext cx="1057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C00000"/>
                </a:solidFill>
              </a:rPr>
              <a:t>GENE</a:t>
            </a:r>
            <a:endParaRPr lang="en-US" altLang="en-US" sz="2000" b="1" i="1">
              <a:solidFill>
                <a:srgbClr val="C0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563938" y="1085850"/>
            <a:ext cx="1600200" cy="401638"/>
          </a:xfrm>
          <a:prstGeom prst="wedgeRectCallout">
            <a:avLst>
              <a:gd name="adj1" fmla="val -58538"/>
              <a:gd name="adj2" fmla="val 107360"/>
            </a:avLst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Nucleic acid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3681413" y="1979613"/>
            <a:ext cx="1600200" cy="401637"/>
          </a:xfrm>
          <a:prstGeom prst="wedgeRectCallout">
            <a:avLst>
              <a:gd name="adj1" fmla="val -65095"/>
              <a:gd name="adj2" fmla="val 253154"/>
            </a:avLst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Nucleic acid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1524000" y="1468438"/>
            <a:ext cx="1600200" cy="400050"/>
          </a:xfrm>
          <a:prstGeom prst="wedgeRectCallout">
            <a:avLst>
              <a:gd name="adj1" fmla="val -81020"/>
              <a:gd name="adj2" fmla="val -53528"/>
            </a:avLst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Nucleic acid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1176338" y="1979613"/>
            <a:ext cx="1600200" cy="401637"/>
          </a:xfrm>
          <a:prstGeom prst="wedgeRectCallout">
            <a:avLst>
              <a:gd name="adj1" fmla="val -65095"/>
              <a:gd name="adj2" fmla="val 144918"/>
            </a:avLst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Nucleic acid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elcaminogmi.dnadirect.com/img/content/common/geneticCode.gif"/>
          <p:cNvPicPr>
            <a:picLocks noChangeAspect="1" noChangeArrowheads="1"/>
          </p:cNvPicPr>
          <p:nvPr/>
        </p:nvPicPr>
        <p:blipFill>
          <a:blip r:embed="rId2"/>
          <a:srcRect t="2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7888288" y="1676400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59626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200400" y="2514600"/>
            <a:ext cx="2819400" cy="3905250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latin typeface="Arial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>
                <a:latin typeface="Arial" charset="0"/>
              </a:rPr>
              <a:t>  Table of Contents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b="1">
                <a:latin typeface="Arial" charset="0"/>
              </a:rPr>
              <a:t>    </a:t>
            </a:r>
          </a:p>
          <a:p>
            <a:pPr lvl="1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800" b="1">
                <a:latin typeface="Arial" charset="0"/>
              </a:rPr>
              <a:t>Eye color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>
                <a:latin typeface="Arial" charset="0"/>
              </a:rPr>
              <a:t>Blue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>
                <a:latin typeface="Arial" charset="0"/>
              </a:rPr>
              <a:t>Brown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>
                <a:latin typeface="Arial" charset="0"/>
              </a:rPr>
              <a:t>Green</a:t>
            </a:r>
          </a:p>
          <a:p>
            <a:pPr lvl="1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800" b="1">
                <a:latin typeface="Arial" charset="0"/>
              </a:rPr>
              <a:t>Earlobe Shape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>
                <a:latin typeface="Arial" charset="0"/>
              </a:rPr>
              <a:t>Attached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>
                <a:latin typeface="Arial" charset="0"/>
              </a:rPr>
              <a:t>Hanging</a:t>
            </a:r>
          </a:p>
          <a:p>
            <a:pPr lvl="1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800" b="1">
                <a:latin typeface="Arial" charset="0"/>
              </a:rPr>
              <a:t>Hair Color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>
                <a:latin typeface="Arial" charset="0"/>
              </a:rPr>
              <a:t>Blonde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>
                <a:latin typeface="Arial" charset="0"/>
              </a:rPr>
              <a:t>Black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>
                <a:latin typeface="Arial" charset="0"/>
              </a:rPr>
              <a:t>Brown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1400">
                <a:latin typeface="Arial" charset="0"/>
              </a:rPr>
              <a:t>Red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endParaRPr lang="en-US" altLang="en-US" sz="1400">
              <a:latin typeface="Arial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553200" y="685800"/>
            <a:ext cx="2209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Calibri" pitchFamily="34" charset="0"/>
              </a:rPr>
              <a:t>Chromosomes</a:t>
            </a:r>
          </a:p>
          <a:p>
            <a:pPr algn="ctr"/>
            <a:r>
              <a:rPr lang="en-US" altLang="en-US" sz="2400">
                <a:latin typeface="Calibri" pitchFamily="34" charset="0"/>
              </a:rPr>
              <a:t>are like </a:t>
            </a:r>
            <a:r>
              <a:rPr lang="en-US" altLang="en-US" sz="2400" b="1">
                <a:latin typeface="Calibri" pitchFamily="34" charset="0"/>
              </a:rPr>
              <a:t>books</a:t>
            </a:r>
          </a:p>
          <a:p>
            <a:pPr algn="ctr"/>
            <a:endParaRPr lang="en-US" altLang="en-US" sz="2400" b="1">
              <a:latin typeface="Calibri" pitchFamily="34" charset="0"/>
            </a:endParaRPr>
          </a:p>
          <a:p>
            <a:pPr algn="ctr"/>
            <a:r>
              <a:rPr lang="en-US" altLang="en-US">
                <a:latin typeface="Calibri" pitchFamily="34" charset="0"/>
              </a:rPr>
              <a:t>(Humans have 46 chromosomes)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248400" y="3810000"/>
            <a:ext cx="2895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Calibri" pitchFamily="34" charset="0"/>
              </a:rPr>
              <a:t>Genes are like the </a:t>
            </a:r>
            <a:r>
              <a:rPr lang="en-US" altLang="en-US" sz="2400" b="1">
                <a:latin typeface="Calibri" pitchFamily="34" charset="0"/>
              </a:rPr>
              <a:t>chapters </a:t>
            </a:r>
            <a:r>
              <a:rPr lang="en-US" altLang="en-US" sz="2400">
                <a:latin typeface="Calibri" pitchFamily="34" charset="0"/>
              </a:rPr>
              <a:t>in the books</a:t>
            </a:r>
            <a:endParaRPr lang="en-US" altLang="en-US" sz="2400" b="1">
              <a:latin typeface="Calibri" pitchFamily="34" charset="0"/>
            </a:endParaRPr>
          </a:p>
          <a:p>
            <a:pPr algn="ctr"/>
            <a:endParaRPr lang="en-US" altLang="en-US" sz="2400" b="1">
              <a:latin typeface="Calibri" pitchFamily="34" charset="0"/>
            </a:endParaRPr>
          </a:p>
          <a:p>
            <a:pPr algn="ctr"/>
            <a:r>
              <a:rPr lang="en-US" altLang="en-US">
                <a:latin typeface="Calibri" pitchFamily="34" charset="0"/>
              </a:rPr>
              <a:t>(Humans have</a:t>
            </a:r>
          </a:p>
          <a:p>
            <a:pPr algn="ctr"/>
            <a:r>
              <a:rPr lang="en-US" altLang="en-US">
                <a:latin typeface="Calibri" pitchFamily="34" charset="0"/>
              </a:rPr>
              <a:t>Between 25,000 and 80,000 genes – research is still ongoing!)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381000" y="3962400"/>
            <a:ext cx="1981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Calibri" pitchFamily="34" charset="0"/>
              </a:rPr>
              <a:t>The words and letters are like </a:t>
            </a:r>
            <a:r>
              <a:rPr lang="en-US" altLang="en-US" sz="2400" b="1">
                <a:latin typeface="Calibri" pitchFamily="34" charset="0"/>
              </a:rPr>
              <a:t>DNA</a:t>
            </a:r>
            <a:r>
              <a:rPr lang="en-US" altLang="en-US" sz="2400">
                <a:latin typeface="Calibri" pitchFamily="34" charset="0"/>
              </a:rPr>
              <a:t>.</a:t>
            </a:r>
          </a:p>
          <a:p>
            <a:pPr algn="ctr"/>
            <a:r>
              <a:rPr lang="en-US" altLang="en-US" sz="2400" i="1">
                <a:latin typeface="Calibri" pitchFamily="34" charset="0"/>
              </a:rPr>
              <a:t>(the code or language of genes)</a:t>
            </a:r>
            <a:endParaRPr lang="en-US" altLang="en-US" i="1">
              <a:latin typeface="Calibri" pitchFamily="34" charset="0"/>
            </a:endParaRPr>
          </a:p>
        </p:txBody>
      </p:sp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33400"/>
            <a:ext cx="298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334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533400"/>
            <a:ext cx="3540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334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4350" y="533400"/>
            <a:ext cx="298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334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5334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533400"/>
            <a:ext cx="3540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334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334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/>
      <p:bldP spid="62471" grpId="0"/>
      <p:bldP spid="624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0"/>
            <a:ext cx="6400800" cy="6858000"/>
          </a:xfrm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4800600" y="1066800"/>
            <a:ext cx="1371600" cy="2286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/>
              <a:t>3.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724400" y="1447800"/>
            <a:ext cx="1066800" cy="2286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/>
              <a:t>2.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276600" y="2895600"/>
            <a:ext cx="1066800" cy="2286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/>
              <a:t>1.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4953000" y="5838825"/>
            <a:ext cx="1066800" cy="2286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/>
              <a:t>5.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3124200" y="3657600"/>
            <a:ext cx="1066800" cy="2286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/>
              <a:t>4.</a:t>
            </a:r>
          </a:p>
        </p:txBody>
      </p:sp>
      <p:cxnSp>
        <p:nvCxnSpPr>
          <p:cNvPr id="11" name="Straight Arrow Connector 10"/>
          <p:cNvCxnSpPr>
            <a:stCxn id="54279" idx="3"/>
          </p:cNvCxnSpPr>
          <p:nvPr/>
        </p:nvCxnSpPr>
        <p:spPr>
          <a:xfrm flipV="1">
            <a:off x="6172200" y="1066800"/>
            <a:ext cx="228600" cy="114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0" grpId="0" animBg="1"/>
      <p:bldP spid="54281" grpId="0" animBg="1"/>
      <p:bldP spid="54282" grpId="0" animBg="1"/>
      <p:bldP spid="542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429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Heredity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312" y="1485900"/>
            <a:ext cx="8675688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b="1" u="sng" dirty="0" smtClean="0"/>
              <a:t>passing</a:t>
            </a:r>
            <a:r>
              <a:rPr lang="en-US" altLang="en-US" dirty="0" smtClean="0"/>
              <a:t> of </a:t>
            </a:r>
            <a:r>
              <a:rPr lang="en-US" altLang="en-US" b="1" u="sng" dirty="0" smtClean="0"/>
              <a:t>traits</a:t>
            </a:r>
            <a:r>
              <a:rPr lang="en-US" altLang="en-US" dirty="0" smtClean="0"/>
              <a:t> from </a:t>
            </a:r>
            <a:r>
              <a:rPr lang="en-US" altLang="en-US" b="1" u="sng" dirty="0" smtClean="0"/>
              <a:t>parents</a:t>
            </a:r>
            <a:r>
              <a:rPr lang="en-US" altLang="en-US" dirty="0" smtClean="0"/>
              <a:t> to </a:t>
            </a:r>
            <a:r>
              <a:rPr lang="en-US" altLang="en-US" b="1" u="sng" dirty="0" smtClean="0"/>
              <a:t>offspring</a:t>
            </a:r>
          </a:p>
        </p:txBody>
      </p:sp>
      <p:pic>
        <p:nvPicPr>
          <p:cNvPr id="30723" name="Picture 10" descr="penci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Traits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/>
              <a:t>Characteristics</a:t>
            </a:r>
            <a:r>
              <a:rPr lang="en-US" altLang="en-US" dirty="0" smtClean="0"/>
              <a:t> or features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Genetic traits are passed through the genes, from parents to offspring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Traits can be </a:t>
            </a:r>
            <a:r>
              <a:rPr lang="en-US" altLang="en-US" b="1" u="sng" dirty="0" smtClean="0"/>
              <a:t>influenced</a:t>
            </a:r>
            <a:r>
              <a:rPr lang="en-US" altLang="en-US" dirty="0" smtClean="0"/>
              <a:t> by the </a:t>
            </a:r>
            <a:r>
              <a:rPr lang="en-US" altLang="en-US" b="1" u="sng" dirty="0" smtClean="0"/>
              <a:t>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smtClean="0"/>
              <a:t>Ex: your hair may become lighter after being in the sun for long periods of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smtClean="0"/>
              <a:t>Ex: you may have a gene for tallness, but due to </a:t>
            </a:r>
            <a:r>
              <a:rPr lang="en-US" altLang="en-US" b="1" i="1" dirty="0" smtClean="0"/>
              <a:t>malnourishment</a:t>
            </a:r>
            <a:r>
              <a:rPr lang="en-US" altLang="en-US" i="1" dirty="0" smtClean="0"/>
              <a:t> (not enough food), you might never reach your full height.</a:t>
            </a:r>
          </a:p>
        </p:txBody>
      </p:sp>
      <p:pic>
        <p:nvPicPr>
          <p:cNvPr id="31747" name="Picture 10" descr="penci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4.bp.blogspot.com/-PV_yv4dzMnQ/UXgGqAo-S_I/AAAAAAAABFo/RAXKWmOgTbE/s1600/Sexual_Asexual_reprodu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38100"/>
            <a:ext cx="90932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4114800"/>
            <a:ext cx="4038600" cy="25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4114800"/>
            <a:ext cx="2763838" cy="25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769938" y="4686300"/>
            <a:ext cx="7445375" cy="1985963"/>
            <a:chOff x="769144" y="4686617"/>
            <a:chExt cx="7446962" cy="1985645"/>
          </a:xfrm>
        </p:grpSpPr>
        <p:pic>
          <p:nvPicPr>
            <p:cNvPr id="33803" name="Picture 39" descr="http://static.guim.co.uk/sys-images/Guardian/Pix/pictures/2009/4/14/1239726486138/Escherichia-coli-bacteria-00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1455" y="4686617"/>
              <a:ext cx="3263106" cy="195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4" name="Picture 39" descr="http://static.guim.co.uk/sys-images/Guardian/Pix/pictures/2009/4/14/1239726486138/Escherichia-coli-bacteria-00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9144" y="4686617"/>
              <a:ext cx="3263106" cy="195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5" name="Picture 39" descr="http://static.guim.co.uk/sys-images/Guardian/Pix/pictures/2009/4/14/1239726486138/Escherichia-coli-bacteria-00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953000" y="4714398"/>
              <a:ext cx="3263106" cy="195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794" name="Picture 2" descr="http://www.juude.info/user/user-images/grou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310188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4953000" y="1438275"/>
            <a:ext cx="3817938" cy="2590800"/>
          </a:xfrm>
          <a:prstGeom prst="wedgeEllipseCallout">
            <a:avLst>
              <a:gd name="adj1" fmla="val -62727"/>
              <a:gd name="adj2" fmla="val -43442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We were all formed by </a:t>
            </a:r>
            <a:r>
              <a:rPr lang="en-US" sz="3200" b="1" u="sng" dirty="0">
                <a:solidFill>
                  <a:schemeClr val="tx1"/>
                </a:solidFill>
              </a:rPr>
              <a:t>Sexual</a:t>
            </a:r>
            <a:r>
              <a:rPr lang="en-US" sz="3200" b="1" dirty="0">
                <a:solidFill>
                  <a:schemeClr val="tx1"/>
                </a:solidFill>
              </a:rPr>
              <a:t> Reproduction!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119813" y="228600"/>
            <a:ext cx="2587625" cy="990600"/>
          </a:xfrm>
          <a:prstGeom prst="wedgeEllipseCallout">
            <a:avLst>
              <a:gd name="adj1" fmla="val -73853"/>
              <a:gd name="adj2" fmla="val -539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Yippee!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5899150" y="4252913"/>
            <a:ext cx="3165475" cy="1811337"/>
          </a:xfrm>
          <a:prstGeom prst="wedgeEllipseCallout">
            <a:avLst>
              <a:gd name="adj1" fmla="val -60896"/>
              <a:gd name="adj2" fmla="val 26554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We were all formed by </a:t>
            </a:r>
            <a:r>
              <a:rPr lang="en-US" sz="2400" b="1" i="1" u="sng" dirty="0">
                <a:solidFill>
                  <a:schemeClr val="tx1"/>
                </a:solidFill>
              </a:rPr>
              <a:t>Asexual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br>
              <a:rPr lang="en-US" sz="2400" b="1" i="1" dirty="0">
                <a:solidFill>
                  <a:schemeClr val="tx1"/>
                </a:solidFill>
              </a:rPr>
            </a:br>
            <a:r>
              <a:rPr lang="en-US" sz="2400" b="1" i="1" dirty="0">
                <a:solidFill>
                  <a:schemeClr val="tx1"/>
                </a:solidFill>
              </a:rPr>
              <a:t>Reproduction.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63500" y="4287838"/>
            <a:ext cx="2763838" cy="1522412"/>
          </a:xfrm>
          <a:prstGeom prst="wedgeEllipseCallout">
            <a:avLst>
              <a:gd name="adj1" fmla="val 66184"/>
              <a:gd name="adj2" fmla="val 40668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We’re all genetically identical.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3732213" y="4370388"/>
            <a:ext cx="1196975" cy="958850"/>
          </a:xfrm>
          <a:prstGeom prst="wedgeEllipseCallout">
            <a:avLst>
              <a:gd name="adj1" fmla="val 64273"/>
              <a:gd name="adj2" fmla="val 98191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</a:rPr>
              <a:t>:(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4938" y="1849438"/>
            <a:ext cx="2532062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</a:rPr>
              <a:t>organism = </a:t>
            </a:r>
            <a:r>
              <a:rPr lang="en-US" sz="2000" b="1" i="1" dirty="0">
                <a:solidFill>
                  <a:srgbClr val="FFFFFF"/>
                </a:solidFill>
              </a:rPr>
              <a:t>Human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34938" y="5981700"/>
            <a:ext cx="2379662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</a:rPr>
              <a:t>organism = </a:t>
            </a:r>
            <a:r>
              <a:rPr lang="en-US" sz="2000" b="1" i="1" dirty="0">
                <a:solidFill>
                  <a:srgbClr val="FFFFFF"/>
                </a:solidFill>
              </a:rPr>
              <a:t>Bacteria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914400" y="2362200"/>
            <a:ext cx="3716338" cy="1981200"/>
          </a:xfrm>
          <a:prstGeom prst="wedgeEllipseCallout">
            <a:avLst>
              <a:gd name="adj1" fmla="val -31555"/>
              <a:gd name="adj2" fmla="val -87105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Each of us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has a unique combination of traits!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7" grpId="0" animBg="1" autoUpdateAnimBg="0"/>
      <p:bldP spid="26" grpId="0" animBg="1" autoUpdateAnimBg="0"/>
      <p:bldP spid="27" grpId="0" animBg="1" autoUpdateAnimBg="0"/>
      <p:bldP spid="28" grpId="0" animBg="1" autoUpdateAnimBg="0"/>
      <p:bldP spid="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563" y="1066800"/>
            <a:ext cx="6781800" cy="1143000"/>
          </a:xfrm>
        </p:spPr>
        <p:txBody>
          <a:bodyPr/>
          <a:lstStyle/>
          <a:p>
            <a:pPr eaLnBrk="1" hangingPunct="1"/>
            <a:r>
              <a:rPr lang="en-US" altLang="en-US" sz="6600" b="1" dirty="0" smtClean="0"/>
              <a:t>What is </a:t>
            </a:r>
            <a:r>
              <a:rPr lang="en-US" altLang="en-US" sz="6600" b="1" dirty="0" smtClean="0">
                <a:solidFill>
                  <a:srgbClr val="000099"/>
                </a:solidFill>
              </a:rPr>
              <a:t>Gene</a:t>
            </a:r>
            <a:r>
              <a:rPr lang="en-US" altLang="en-US" sz="6600" b="1" dirty="0" smtClean="0"/>
              <a:t>tics?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7463" y="2444854"/>
            <a:ext cx="7620000" cy="1524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study of how </a:t>
            </a:r>
            <a:r>
              <a:rPr lang="en-US" altLang="en-US" b="1" u="sng" dirty="0" smtClean="0"/>
              <a:t>traits</a:t>
            </a:r>
            <a:r>
              <a:rPr lang="en-US" altLang="en-US" dirty="0" smtClean="0"/>
              <a:t> are </a:t>
            </a:r>
            <a:r>
              <a:rPr lang="en-US" altLang="en-US" i="1" dirty="0" smtClean="0"/>
              <a:t>inherited</a:t>
            </a:r>
            <a:r>
              <a:rPr lang="en-US" altLang="en-US" dirty="0" smtClean="0"/>
              <a:t> through the interactions of </a:t>
            </a:r>
            <a:r>
              <a:rPr lang="en-US" altLang="en-US" b="1" u="sng" dirty="0" smtClean="0"/>
              <a:t>genes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55700" y="3937104"/>
            <a:ext cx="1555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black hair</a:t>
            </a:r>
          </a:p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or </a:t>
            </a:r>
          </a:p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blonde hair?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752600" y="5410200"/>
            <a:ext cx="1441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brown eyes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</a:rPr>
              <a:t>or 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</a:rPr>
              <a:t>blue eyes?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486400" y="3810000"/>
            <a:ext cx="2139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dangling earlobe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</a:rPr>
              <a:t>or 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</a:rPr>
              <a:t>attached earlobe?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553200" y="5334000"/>
            <a:ext cx="2063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hairy knuckle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</a:rPr>
              <a:t>or 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</a:rPr>
              <a:t>smooth knuckle?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276600" y="4191000"/>
            <a:ext cx="1644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tongue curler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</a:rPr>
              <a:t>or 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</a:rPr>
              <a:t>non-curler?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602163" y="2470046"/>
            <a:ext cx="9906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48400" y="2454223"/>
            <a:ext cx="1676400" cy="565046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63975" y="735013"/>
            <a:ext cx="13382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passed on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743700" y="458788"/>
            <a:ext cx="1873250" cy="6461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You got it from </a:t>
            </a:r>
          </a:p>
          <a:p>
            <a:pPr algn="ctr"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your parents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38683" y="180975"/>
            <a:ext cx="2865437" cy="9239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23 chromosomes </a:t>
            </a:r>
          </a:p>
          <a:p>
            <a:pPr algn="ctr"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from biological mom</a:t>
            </a:r>
          </a:p>
          <a:p>
            <a:pPr algn="ctr"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&amp; 23 from biological dad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813300" y="244475"/>
            <a:ext cx="1082675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heredity</a:t>
            </a:r>
          </a:p>
        </p:txBody>
      </p:sp>
      <p:pic>
        <p:nvPicPr>
          <p:cNvPr id="15374" name="Picture 10" descr="penci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3613" y="25527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TextBox 1"/>
          <p:cNvSpPr txBox="1">
            <a:spLocks noChangeArrowheads="1"/>
          </p:cNvSpPr>
          <p:nvPr/>
        </p:nvSpPr>
        <p:spPr bwMode="auto">
          <a:xfrm>
            <a:off x="8488363" y="4763"/>
            <a:ext cx="655637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/>
      <p:bldP spid="25605" grpId="0"/>
      <p:bldP spid="25606" grpId="0"/>
      <p:bldP spid="25607" grpId="0"/>
      <p:bldP spid="25608" grpId="0"/>
      <p:bldP spid="25609" grpId="0" animBg="1"/>
      <p:bldP spid="10" grpId="0" animBg="1"/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Traits &amp; Reproduction</a:t>
            </a:r>
          </a:p>
        </p:txBody>
      </p:sp>
      <p:graphicFrame>
        <p:nvGraphicFramePr>
          <p:cNvPr id="26657" name="Group 3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675688" cy="4525963"/>
        </p:xfrm>
        <a:graphic>
          <a:graphicData uri="http://schemas.openxmlformats.org/drawingml/2006/table">
            <a:tbl>
              <a:tblPr/>
              <a:tblGrid>
                <a:gridCol w="1143000"/>
                <a:gridCol w="7532688"/>
              </a:tblGrid>
              <a:tr h="22637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ASEXUAL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SEXUAL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1828800" y="1828800"/>
            <a:ext cx="6934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800"/>
              <a:t> The offspring have the </a:t>
            </a:r>
            <a:r>
              <a:rPr lang="en-US" altLang="en-US" sz="2800" b="1" u="sng"/>
              <a:t>exact</a:t>
            </a:r>
            <a:r>
              <a:rPr lang="en-US" altLang="en-US" sz="2800"/>
              <a:t> </a:t>
            </a:r>
            <a:r>
              <a:rPr lang="en-US" altLang="en-US" sz="2800" b="1" u="sng"/>
              <a:t>same</a:t>
            </a:r>
            <a:r>
              <a:rPr lang="en-US" altLang="en-US" sz="2800"/>
              <a:t> traits as parent  (same </a:t>
            </a:r>
            <a:r>
              <a:rPr lang="en-US" altLang="en-US" sz="2800" b="1" u="sng"/>
              <a:t>DNA</a:t>
            </a:r>
            <a:r>
              <a:rPr lang="en-US" altLang="en-US" sz="2800"/>
              <a:t>)</a:t>
            </a:r>
          </a:p>
          <a:p>
            <a:pPr>
              <a:buFontTx/>
              <a:buChar char="•"/>
            </a:pPr>
            <a:r>
              <a:rPr lang="en-US" altLang="en-US" sz="2800"/>
              <a:t> Very little </a:t>
            </a:r>
            <a:r>
              <a:rPr lang="en-US" altLang="en-US" sz="2800" b="1" u="sng"/>
              <a:t>variation</a:t>
            </a:r>
            <a:r>
              <a:rPr lang="en-US" altLang="en-US" sz="2800"/>
              <a:t> from generation to generation.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1676400" y="4038600"/>
            <a:ext cx="7162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800"/>
              <a:t> Offspring get a random </a:t>
            </a:r>
            <a:r>
              <a:rPr lang="en-US" altLang="en-US" sz="2800" b="1" u="sng"/>
              <a:t>half</a:t>
            </a:r>
            <a:r>
              <a:rPr lang="en-US" altLang="en-US" sz="2800"/>
              <a:t> of </a:t>
            </a:r>
            <a:r>
              <a:rPr lang="en-US" altLang="en-US" sz="2800" b="1" u="sng"/>
              <a:t>DNA</a:t>
            </a:r>
            <a:r>
              <a:rPr lang="en-US" altLang="en-US" sz="2800"/>
              <a:t> from each parent.</a:t>
            </a:r>
          </a:p>
          <a:p>
            <a:pPr>
              <a:buFontTx/>
              <a:buChar char="•"/>
            </a:pPr>
            <a:r>
              <a:rPr lang="en-US" altLang="en-US" sz="2800"/>
              <a:t> More </a:t>
            </a:r>
            <a:r>
              <a:rPr lang="en-US" altLang="en-US" sz="2800" b="1" u="sng"/>
              <a:t>variety</a:t>
            </a:r>
            <a:r>
              <a:rPr lang="en-US" altLang="en-US" sz="2800"/>
              <a:t>!  (New combinations of </a:t>
            </a:r>
            <a:r>
              <a:rPr lang="en-US" altLang="en-US" sz="2800" b="1" u="sng"/>
              <a:t>traits</a:t>
            </a:r>
            <a:r>
              <a:rPr lang="en-US" altLang="en-US" sz="2800"/>
              <a:t> with each new generation.)</a:t>
            </a:r>
          </a:p>
        </p:txBody>
      </p:sp>
      <p:pic>
        <p:nvPicPr>
          <p:cNvPr id="34831" name="Picture 10" descr="penci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543800" cy="1143000"/>
          </a:xfrm>
        </p:spPr>
        <p:txBody>
          <a:bodyPr/>
          <a:lstStyle/>
          <a:p>
            <a:pPr algn="ctr"/>
            <a:r>
              <a:rPr lang="en-US" altLang="en-US" sz="4000" b="1" smtClean="0"/>
              <a:t>REALLY IMPORTANT facts to add at the bottom of page 13…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2286000"/>
          </a:xfrm>
        </p:spPr>
        <p:txBody>
          <a:bodyPr/>
          <a:lstStyle/>
          <a:p>
            <a:r>
              <a:rPr lang="en-US" altLang="en-US" smtClean="0"/>
              <a:t>Every cell in an organism has </a:t>
            </a:r>
            <a:r>
              <a:rPr lang="en-US" altLang="en-US" b="1" u="sng" smtClean="0"/>
              <a:t>ALL</a:t>
            </a:r>
            <a:r>
              <a:rPr lang="en-US" altLang="en-US" b="1" smtClean="0"/>
              <a:t> the DNA</a:t>
            </a:r>
            <a:r>
              <a:rPr lang="en-US" altLang="en-US" smtClean="0"/>
              <a:t> for </a:t>
            </a:r>
            <a:r>
              <a:rPr lang="en-US" altLang="en-US" b="1" u="sng" smtClean="0"/>
              <a:t>ALL</a:t>
            </a:r>
            <a:r>
              <a:rPr lang="en-US" altLang="en-US" smtClean="0"/>
              <a:t> parts of that organism!</a:t>
            </a:r>
          </a:p>
          <a:p>
            <a:r>
              <a:rPr lang="en-US" altLang="en-US" b="1" smtClean="0">
                <a:solidFill>
                  <a:srgbClr val="000099"/>
                </a:solidFill>
              </a:rPr>
              <a:t>Example: </a:t>
            </a:r>
            <a:r>
              <a:rPr lang="en-US" altLang="en-US" smtClean="0">
                <a:solidFill>
                  <a:srgbClr val="000099"/>
                </a:solidFill>
              </a:rPr>
              <a:t>A human skin cell has the DNA to make </a:t>
            </a:r>
            <a:r>
              <a:rPr lang="en-US" altLang="en-US" b="1" smtClean="0">
                <a:solidFill>
                  <a:srgbClr val="000099"/>
                </a:solidFill>
              </a:rPr>
              <a:t>ALL</a:t>
            </a:r>
            <a:r>
              <a:rPr lang="en-US" altLang="en-US" smtClean="0">
                <a:solidFill>
                  <a:srgbClr val="000099"/>
                </a:solidFill>
              </a:rPr>
              <a:t> the parts of a human being.</a:t>
            </a:r>
          </a:p>
        </p:txBody>
      </p:sp>
      <p:pic>
        <p:nvPicPr>
          <p:cNvPr id="35843" name="Picture 10" descr="penci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914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2057400" cy="1143000"/>
          </a:xfrm>
        </p:spPr>
        <p:txBody>
          <a:bodyPr/>
          <a:lstStyle/>
          <a:p>
            <a:r>
              <a:rPr lang="en-US" altLang="en-US" b="1" smtClean="0"/>
              <a:t>Page 14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68450"/>
            <a:ext cx="8229600" cy="2362200"/>
          </a:xfrm>
        </p:spPr>
        <p:txBody>
          <a:bodyPr/>
          <a:lstStyle/>
          <a:p>
            <a:r>
              <a:rPr lang="en-US" altLang="en-US" smtClean="0"/>
              <a:t>DNA contains code for making </a:t>
            </a:r>
            <a:r>
              <a:rPr lang="en-US" altLang="en-US" b="1" smtClean="0"/>
              <a:t>PROTEINS</a:t>
            </a:r>
            <a:r>
              <a:rPr lang="en-US" altLang="en-US" smtClean="0"/>
              <a:t>!</a:t>
            </a:r>
          </a:p>
          <a:p>
            <a:r>
              <a:rPr lang="en-US" altLang="en-US" smtClean="0"/>
              <a:t>WHY </a:t>
            </a:r>
            <a:r>
              <a:rPr lang="en-US" altLang="en-US" b="1" smtClean="0"/>
              <a:t>PROTEINS</a:t>
            </a:r>
            <a:r>
              <a:rPr lang="en-US" altLang="en-US" smtClean="0"/>
              <a:t>?</a:t>
            </a:r>
          </a:p>
          <a:p>
            <a:r>
              <a:rPr lang="en-US" altLang="en-US" smtClean="0"/>
              <a:t>Everything in your body is partly or mostly made of </a:t>
            </a:r>
            <a:r>
              <a:rPr lang="en-US" altLang="en-US" b="1" smtClean="0"/>
              <a:t>proteins</a:t>
            </a:r>
            <a:r>
              <a:rPr lang="en-US" altLang="en-US" smtClean="0"/>
              <a:t>! (every cell!)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81000" y="4006850"/>
            <a:ext cx="8458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Cross out #4 – but leave the blank space!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b="1">
                <a:solidFill>
                  <a:srgbClr val="000099"/>
                </a:solidFill>
              </a:rPr>
              <a:t> </a:t>
            </a:r>
            <a:r>
              <a:rPr lang="en-US" altLang="en-US" sz="3200" b="1" u="sng">
                <a:solidFill>
                  <a:srgbClr val="000099"/>
                </a:solidFill>
              </a:rPr>
              <a:t>DNA codes for making PROTEINS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b="1" u="sng">
                <a:solidFill>
                  <a:srgbClr val="000099"/>
                </a:solidFill>
              </a:rPr>
              <a:t> Because you are made of proteins!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3200" b="1">
              <a:solidFill>
                <a:srgbClr val="000099"/>
              </a:solidFill>
            </a:endParaRPr>
          </a:p>
        </p:txBody>
      </p:sp>
      <p:pic>
        <p:nvPicPr>
          <p:cNvPr id="37892" name="Picture 10" descr="penci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4572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 descr="https://elcaminogmi.dnadirect.com/img/content/common/geneticCode.gif"/>
          <p:cNvPicPr>
            <a:picLocks noChangeAspect="1" noChangeArrowheads="1"/>
          </p:cNvPicPr>
          <p:nvPr/>
        </p:nvPicPr>
        <p:blipFill>
          <a:blip r:embed="rId3"/>
          <a:srcRect t="75011"/>
          <a:stretch>
            <a:fillRect/>
          </a:stretch>
        </p:blipFill>
        <p:spPr bwMode="auto">
          <a:xfrm>
            <a:off x="2286000" y="228600"/>
            <a:ext cx="64008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73300"/>
            <a:ext cx="8229600" cy="11430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altLang="en-US" b="1" smtClean="0">
                <a:hlinkClick r:id="rId2"/>
              </a:rPr>
              <a:t>Yarn Model of DNA</a:t>
            </a:r>
            <a:endParaRPr lang="en-US" altLang="en-US" b="1" smtClean="0"/>
          </a:p>
        </p:txBody>
      </p:sp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143000" y="3797300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 i="1"/>
              <a:t>2. Click the link above to watch the video demonstration (if you are viewing these slides outside of class). </a:t>
            </a:r>
          </a:p>
          <a:p>
            <a:endParaRPr lang="en-US" altLang="en-US" b="1" i="1"/>
          </a:p>
          <a:p>
            <a:r>
              <a:rPr lang="en-US" altLang="en-US" b="1" i="1"/>
              <a:t>3. The video will lead you through getting the notes for page 14! 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146175" y="1295400"/>
            <a:ext cx="367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 i="1"/>
              <a:t>1. Turn to page 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32063" y="1447800"/>
            <a:ext cx="3744912" cy="1752600"/>
          </a:xfrm>
        </p:spPr>
        <p:txBody>
          <a:bodyPr/>
          <a:lstStyle/>
          <a:p>
            <a:pPr algn="ctr"/>
            <a:r>
              <a:rPr lang="en-US" altLang="en-US" sz="6600" b="1" u="sng" smtClean="0"/>
              <a:t>DNA</a:t>
            </a:r>
            <a:r>
              <a:rPr lang="en-US" altLang="en-US" sz="6600" b="1" smtClean="0"/>
              <a:t> </a:t>
            </a:r>
            <a:r>
              <a:rPr lang="en-US" altLang="en-US" sz="6600" b="1" u="sng" smtClean="0"/>
              <a:t>is</a:t>
            </a:r>
            <a:r>
              <a:rPr lang="en-US" altLang="en-US" sz="6600" b="1" smtClean="0"/>
              <a:t> </a:t>
            </a:r>
            <a:r>
              <a:rPr lang="en-US" altLang="en-US" sz="6600" b="1" u="sng" smtClean="0"/>
              <a:t>a</a:t>
            </a:r>
            <a:r>
              <a:rPr lang="en-US" altLang="en-US" sz="6600" b="1" smtClean="0"/>
              <a:t> </a:t>
            </a:r>
            <a:r>
              <a:rPr lang="en-US" altLang="en-US" sz="6600" b="1" u="sng" smtClean="0"/>
              <a:t>molecule!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810000"/>
            <a:ext cx="5867400" cy="3003550"/>
            <a:chOff x="0" y="3810000"/>
            <a:chExt cx="5867400" cy="3004279"/>
          </a:xfrm>
        </p:grpSpPr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3962400"/>
              <a:ext cx="2609850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ular Callout 5"/>
            <p:cNvSpPr/>
            <p:nvPr/>
          </p:nvSpPr>
          <p:spPr>
            <a:xfrm>
              <a:off x="685800" y="3810000"/>
              <a:ext cx="1371600" cy="609748"/>
            </a:xfrm>
            <a:prstGeom prst="wedgeRectCallout">
              <a:avLst>
                <a:gd name="adj1" fmla="val 114686"/>
                <a:gd name="adj2" fmla="val 4036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0000"/>
                  </a:solidFill>
                </a:rPr>
                <a:t>atom</a:t>
              </a:r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0" y="5324843"/>
              <a:ext cx="1371600" cy="609748"/>
            </a:xfrm>
            <a:prstGeom prst="wedgeRectCallout">
              <a:avLst>
                <a:gd name="adj1" fmla="val 98293"/>
                <a:gd name="adj2" fmla="val 2561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0000"/>
                  </a:solidFill>
                </a:rPr>
                <a:t>atom</a:t>
              </a:r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4256088" y="6204531"/>
              <a:ext cx="1371600" cy="609748"/>
            </a:xfrm>
            <a:prstGeom prst="wedgeRectCallout">
              <a:avLst>
                <a:gd name="adj1" fmla="val -95149"/>
                <a:gd name="adj2" fmla="val -604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0000"/>
                  </a:solidFill>
                </a:rPr>
                <a:t>atom</a:t>
              </a:r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4495800" y="5372479"/>
              <a:ext cx="1371600" cy="609748"/>
            </a:xfrm>
            <a:prstGeom prst="wedgeRectCallout">
              <a:avLst>
                <a:gd name="adj1" fmla="val -99521"/>
                <a:gd name="adj2" fmla="val -1372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0000"/>
                  </a:solidFill>
                </a:rPr>
                <a:t>atom</a:t>
              </a:r>
            </a:p>
          </p:txBody>
        </p:sp>
        <p:sp>
          <p:nvSpPr>
            <p:cNvPr id="11" name="Rectangular Callout 10"/>
            <p:cNvSpPr/>
            <p:nvPr/>
          </p:nvSpPr>
          <p:spPr>
            <a:xfrm>
              <a:off x="4038600" y="4419748"/>
              <a:ext cx="1371600" cy="609748"/>
            </a:xfrm>
            <a:prstGeom prst="wedgeRectCallout">
              <a:avLst>
                <a:gd name="adj1" fmla="val -104985"/>
                <a:gd name="adj2" fmla="val 9200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0000"/>
                  </a:solidFill>
                </a:rPr>
                <a:t>atom</a:t>
              </a:r>
            </a:p>
          </p:txBody>
        </p:sp>
      </p:grpSp>
      <p:sp>
        <p:nvSpPr>
          <p:cNvPr id="12" name="Right Brace 11"/>
          <p:cNvSpPr/>
          <p:nvPr/>
        </p:nvSpPr>
        <p:spPr>
          <a:xfrm>
            <a:off x="5867400" y="3657600"/>
            <a:ext cx="685800" cy="2933700"/>
          </a:xfrm>
          <a:prstGeom prst="rightBrace">
            <a:avLst>
              <a:gd name="adj1" fmla="val 34563"/>
              <a:gd name="adj2" fmla="val 43896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 l="9012" t="5009" r="12016" b="15698"/>
          <a:stretch>
            <a:fillRect/>
          </a:stretch>
        </p:blipFill>
        <p:spPr bwMode="auto">
          <a:xfrm rot="5183839">
            <a:off x="2604726" y="1277192"/>
            <a:ext cx="2919413" cy="73136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81000" y="5514975"/>
            <a:ext cx="3600450" cy="1190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</a:rPr>
              <a:t>DNA is a very complex molecule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6075" y="4724400"/>
            <a:ext cx="2219325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</a:rPr>
              <a:t>Molecule!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2" grpId="0" animBg="1"/>
      <p:bldP spid="1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257800" y="533400"/>
            <a:ext cx="34480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6600" b="1">
                <a:solidFill>
                  <a:srgbClr val="F8F8F8"/>
                </a:solidFill>
              </a:rPr>
              <a:t>Nucleus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>
            <a:off x="4419600" y="1447800"/>
            <a:ext cx="838200" cy="1143000"/>
          </a:xfrm>
          <a:prstGeom prst="line">
            <a:avLst/>
          </a:prstGeom>
          <a:noFill/>
          <a:ln w="76200">
            <a:solidFill>
              <a:srgbClr val="F8F8F8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elcaminogmi.dnadirect.com/img/content/common/geneticCode.gif"/>
          <p:cNvPicPr>
            <a:picLocks noChangeAspect="1" noChangeArrowheads="1"/>
          </p:cNvPicPr>
          <p:nvPr/>
        </p:nvPicPr>
        <p:blipFill>
          <a:blip r:embed="rId2"/>
          <a:srcRect t="2219"/>
          <a:stretch>
            <a:fillRect/>
          </a:stretch>
        </p:blipFill>
        <p:spPr bwMode="auto">
          <a:xfrm>
            <a:off x="42783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/>
          <a:srcRect l="9012" t="2785" r="12016"/>
          <a:stretch>
            <a:fillRect/>
          </a:stretch>
        </p:blipFill>
        <p:spPr bwMode="auto">
          <a:xfrm rot="5183839">
            <a:off x="2724944" y="-2343944"/>
            <a:ext cx="3587750" cy="110188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810000" y="304800"/>
            <a:ext cx="23796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6600" b="1" dirty="0">
                <a:latin typeface="Calibri" pitchFamily="34" charset="0"/>
              </a:rPr>
              <a:t>= DNA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1670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DNA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Contains </a:t>
            </a:r>
            <a:r>
              <a:rPr lang="en-US" altLang="en-US" b="1" u="sng" dirty="0" smtClean="0"/>
              <a:t>instructions</a:t>
            </a:r>
            <a:r>
              <a:rPr lang="en-US" altLang="en-US" dirty="0" smtClean="0"/>
              <a:t> for the </a:t>
            </a:r>
            <a:r>
              <a:rPr lang="en-US" altLang="en-US" b="1" u="sng" dirty="0" smtClean="0"/>
              <a:t>cell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Made of two strands </a:t>
            </a:r>
            <a:r>
              <a:rPr lang="en-US" altLang="en-US" b="1" u="sng" dirty="0" smtClean="0"/>
              <a:t>twisted</a:t>
            </a:r>
            <a:r>
              <a:rPr lang="en-US" altLang="en-US" dirty="0" smtClean="0"/>
              <a:t> together in a </a:t>
            </a:r>
            <a:r>
              <a:rPr lang="en-US" altLang="en-US" b="1" u="sng" dirty="0" smtClean="0"/>
              <a:t>double</a:t>
            </a:r>
            <a:r>
              <a:rPr lang="en-US" altLang="en-US" b="1" dirty="0" smtClean="0"/>
              <a:t> </a:t>
            </a:r>
            <a:r>
              <a:rPr lang="en-US" altLang="en-US" b="1" u="sng" dirty="0" smtClean="0"/>
              <a:t>helix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u="sng" dirty="0" smtClean="0"/>
              <a:t>99.9</a:t>
            </a:r>
            <a:r>
              <a:rPr lang="en-US" altLang="en-US" dirty="0" smtClean="0"/>
              <a:t>% of your DNA is identical to everyone else’s</a:t>
            </a:r>
          </a:p>
          <a:p>
            <a:pPr lvl="1" eaLnBrk="1" hangingPunct="1"/>
            <a:r>
              <a:rPr lang="en-US" altLang="en-US" dirty="0" smtClean="0"/>
              <a:t>The remaining </a:t>
            </a:r>
            <a:r>
              <a:rPr lang="en-US" altLang="en-US" b="1" u="sng" dirty="0" smtClean="0"/>
              <a:t>0.1</a:t>
            </a:r>
            <a:r>
              <a:rPr lang="en-US" altLang="en-US" dirty="0" smtClean="0"/>
              <a:t>% influences our differences (hair color, eye color, height, etc.)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 t="14476" r="2800" b="11952"/>
          <a:stretch>
            <a:fillRect/>
          </a:stretch>
        </p:blipFill>
        <p:spPr bwMode="auto">
          <a:xfrm>
            <a:off x="5486400" y="381000"/>
            <a:ext cx="33528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" descr="penci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524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2575"/>
            <a:ext cx="2220912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Genes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859712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Short segments of </a:t>
            </a:r>
            <a:r>
              <a:rPr lang="en-US" altLang="en-US" b="1" u="sng" dirty="0" smtClean="0"/>
              <a:t>DNA</a:t>
            </a:r>
            <a:r>
              <a:rPr lang="en-US" altLang="en-US" dirty="0" smtClean="0"/>
              <a:t> 				</a:t>
            </a:r>
          </a:p>
          <a:p>
            <a:pPr eaLnBrk="1" hangingPunct="1"/>
            <a:endParaRPr lang="en-US" altLang="en-US" i="1" dirty="0" smtClean="0"/>
          </a:p>
          <a:p>
            <a:pPr eaLnBrk="1" hangingPunct="1"/>
            <a:r>
              <a:rPr lang="en-US" altLang="en-US" dirty="0" smtClean="0"/>
              <a:t>One </a:t>
            </a:r>
            <a:r>
              <a:rPr lang="en-US" altLang="en-US" b="1" u="sng" dirty="0" smtClean="0"/>
              <a:t>DNA</a:t>
            </a:r>
            <a:r>
              <a:rPr lang="en-US" altLang="en-US" dirty="0" smtClean="0"/>
              <a:t> molecule contains many </a:t>
            </a:r>
            <a:r>
              <a:rPr lang="en-US" altLang="en-US" b="1" u="sng" dirty="0" smtClean="0"/>
              <a:t>genes</a:t>
            </a:r>
          </a:p>
          <a:p>
            <a:pPr eaLnBrk="1" hangingPunct="1">
              <a:buFontTx/>
              <a:buNone/>
            </a:pPr>
            <a:endParaRPr lang="en-US" altLang="en-US" b="1" u="sng" dirty="0" smtClean="0"/>
          </a:p>
          <a:p>
            <a:pPr eaLnBrk="1" hangingPunct="1"/>
            <a:r>
              <a:rPr lang="en-US" altLang="en-US" dirty="0" smtClean="0"/>
              <a:t>Each </a:t>
            </a:r>
            <a:r>
              <a:rPr lang="en-US" altLang="en-US" b="1" u="sng" dirty="0" smtClean="0"/>
              <a:t>gene</a:t>
            </a:r>
            <a:r>
              <a:rPr lang="en-US" altLang="en-US" dirty="0" smtClean="0"/>
              <a:t> has instructions for a </a:t>
            </a:r>
            <a:r>
              <a:rPr lang="en-US" altLang="en-US" b="1" u="sng" dirty="0" smtClean="0"/>
              <a:t>trait</a:t>
            </a:r>
            <a:r>
              <a:rPr lang="en-US" altLang="en-US" dirty="0" smtClean="0"/>
              <a:t> in an organism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rot="-293477">
            <a:off x="3352800" y="533400"/>
            <a:ext cx="516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 i="1" u="sng">
                <a:solidFill>
                  <a:srgbClr val="FF0000"/>
                </a:solidFill>
              </a:rPr>
              <a:t>D</a:t>
            </a:r>
            <a:r>
              <a:rPr lang="en-US" altLang="en-US" sz="3600" b="1" i="1">
                <a:solidFill>
                  <a:srgbClr val="FF0000"/>
                </a:solidFill>
              </a:rPr>
              <a:t>eoxyribo</a:t>
            </a:r>
            <a:r>
              <a:rPr lang="en-US" altLang="en-US" sz="3600" b="1" i="1" u="sng">
                <a:solidFill>
                  <a:srgbClr val="FF0000"/>
                </a:solidFill>
              </a:rPr>
              <a:t>N</a:t>
            </a:r>
            <a:r>
              <a:rPr lang="en-US" altLang="en-US" sz="3600" b="1" i="1">
                <a:solidFill>
                  <a:srgbClr val="FF0000"/>
                </a:solidFill>
              </a:rPr>
              <a:t>ucleic </a:t>
            </a:r>
            <a:r>
              <a:rPr lang="en-US" altLang="en-US" sz="3600" b="1" i="1" u="sng">
                <a:solidFill>
                  <a:srgbClr val="FF0000"/>
                </a:solidFill>
              </a:rPr>
              <a:t>A</a:t>
            </a:r>
            <a:r>
              <a:rPr lang="en-US" altLang="en-US" sz="3600" b="1" i="1">
                <a:solidFill>
                  <a:srgbClr val="FF0000"/>
                </a:solidFill>
              </a:rPr>
              <a:t>cid</a:t>
            </a:r>
          </a:p>
        </p:txBody>
      </p:sp>
      <p:pic>
        <p:nvPicPr>
          <p:cNvPr id="20484" name="Picture 10" descr="penci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129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2000px-Chromosome"/>
          <p:cNvPicPr>
            <a:picLocks noChangeAspect="1" noChangeArrowheads="1"/>
          </p:cNvPicPr>
          <p:nvPr/>
        </p:nvPicPr>
        <p:blipFill>
          <a:blip r:embed="rId2"/>
          <a:srcRect l="13799"/>
          <a:stretch>
            <a:fillRect/>
          </a:stretch>
        </p:blipFill>
        <p:spPr bwMode="auto">
          <a:xfrm>
            <a:off x="5253038" y="1295400"/>
            <a:ext cx="38909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41148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Chromosomes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Packets of </a:t>
            </a:r>
            <a:r>
              <a:rPr lang="en-US" altLang="en-US" b="1" u="sng" dirty="0" smtClean="0"/>
              <a:t>coiled</a:t>
            </a:r>
            <a:r>
              <a:rPr lang="en-US" altLang="en-US" dirty="0" smtClean="0"/>
              <a:t>-up </a:t>
            </a:r>
            <a:r>
              <a:rPr lang="en-US" altLang="en-US" b="1" u="sng" dirty="0" smtClean="0"/>
              <a:t>DNA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Humans have </a:t>
            </a:r>
            <a:r>
              <a:rPr lang="en-US" altLang="en-US" b="1" u="sng" dirty="0" smtClean="0"/>
              <a:t>46 </a:t>
            </a:r>
            <a:r>
              <a:rPr lang="en-US" altLang="en-US" dirty="0" smtClean="0"/>
              <a:t>chromosomes in our </a:t>
            </a:r>
            <a:r>
              <a:rPr lang="en-US" altLang="en-US" b="1" u="sng" dirty="0" smtClean="0"/>
              <a:t>body</a:t>
            </a:r>
            <a:r>
              <a:rPr lang="en-US" altLang="en-US" dirty="0" smtClean="0"/>
              <a:t> cells (</a:t>
            </a:r>
            <a:r>
              <a:rPr lang="en-US" altLang="en-US" b="1" u="sng" dirty="0" smtClean="0"/>
              <a:t>23</a:t>
            </a:r>
            <a:r>
              <a:rPr lang="en-US" altLang="en-US" dirty="0" smtClean="0"/>
              <a:t> in our sex cells)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b="1" u="sng" dirty="0" smtClean="0"/>
              <a:t>Each</a:t>
            </a:r>
            <a:r>
              <a:rPr lang="en-US" altLang="en-US" dirty="0" smtClean="0"/>
              <a:t> parent contributes </a:t>
            </a:r>
            <a:r>
              <a:rPr lang="en-US" altLang="en-US" b="1" u="sng" dirty="0" smtClean="0"/>
              <a:t>half</a:t>
            </a:r>
            <a:r>
              <a:rPr lang="en-US" altLang="en-US" dirty="0" smtClean="0"/>
              <a:t> of his/her chromosomes to its </a:t>
            </a:r>
            <a:r>
              <a:rPr lang="en-US" altLang="en-US" b="1" u="sng" dirty="0" smtClean="0"/>
              <a:t>offspring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1508" name="Picture 10" descr="penci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celldi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0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_0527_slide">
  <a:themeElements>
    <a:clrScheme name="ind_0527_slide 3">
      <a:dk1>
        <a:srgbClr val="000000"/>
      </a:dk1>
      <a:lt1>
        <a:srgbClr val="FFB663"/>
      </a:lt1>
      <a:dk2>
        <a:srgbClr val="000000"/>
      </a:dk2>
      <a:lt2>
        <a:srgbClr val="808080"/>
      </a:lt2>
      <a:accent1>
        <a:srgbClr val="E07800"/>
      </a:accent1>
      <a:accent2>
        <a:srgbClr val="1927F5"/>
      </a:accent2>
      <a:accent3>
        <a:srgbClr val="FFD7B7"/>
      </a:accent3>
      <a:accent4>
        <a:srgbClr val="000000"/>
      </a:accent4>
      <a:accent5>
        <a:srgbClr val="EDBEAA"/>
      </a:accent5>
      <a:accent6>
        <a:srgbClr val="1622DE"/>
      </a:accent6>
      <a:hlink>
        <a:srgbClr val="964E00"/>
      </a:hlink>
      <a:folHlink>
        <a:srgbClr val="067A8B"/>
      </a:folHlink>
    </a:clrScheme>
    <a:fontScheme name="ind_0527_slid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527_slide 1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CE6D00"/>
        </a:accent1>
        <a:accent2>
          <a:srgbClr val="FB8600"/>
        </a:accent2>
        <a:accent3>
          <a:srgbClr val="FFD7B7"/>
        </a:accent3>
        <a:accent4>
          <a:srgbClr val="000000"/>
        </a:accent4>
        <a:accent5>
          <a:srgbClr val="E3BAAA"/>
        </a:accent5>
        <a:accent6>
          <a:srgbClr val="E37900"/>
        </a:accent6>
        <a:hlink>
          <a:srgbClr val="FFCF94"/>
        </a:hlink>
        <a:folHlink>
          <a:srgbClr val="FFEF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2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FF6E2F"/>
        </a:accent1>
        <a:accent2>
          <a:srgbClr val="C79300"/>
        </a:accent2>
        <a:accent3>
          <a:srgbClr val="FFD7B7"/>
        </a:accent3>
        <a:accent4>
          <a:srgbClr val="000000"/>
        </a:accent4>
        <a:accent5>
          <a:srgbClr val="FFBAAD"/>
        </a:accent5>
        <a:accent6>
          <a:srgbClr val="B48500"/>
        </a:accent6>
        <a:hlink>
          <a:srgbClr val="FA4C00"/>
        </a:hlink>
        <a:folHlink>
          <a:srgbClr val="D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3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E07800"/>
        </a:accent1>
        <a:accent2>
          <a:srgbClr val="1927F5"/>
        </a:accent2>
        <a:accent3>
          <a:srgbClr val="FFD7B7"/>
        </a:accent3>
        <a:accent4>
          <a:srgbClr val="000000"/>
        </a:accent4>
        <a:accent5>
          <a:srgbClr val="EDBEAA"/>
        </a:accent5>
        <a:accent6>
          <a:srgbClr val="1622DE"/>
        </a:accent6>
        <a:hlink>
          <a:srgbClr val="964E00"/>
        </a:hlink>
        <a:folHlink>
          <a:srgbClr val="067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4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C76A00"/>
        </a:accent1>
        <a:accent2>
          <a:srgbClr val="9BAE00"/>
        </a:accent2>
        <a:accent3>
          <a:srgbClr val="FFD7B7"/>
        </a:accent3>
        <a:accent4>
          <a:srgbClr val="000000"/>
        </a:accent4>
        <a:accent5>
          <a:srgbClr val="E0B9AA"/>
        </a:accent5>
        <a:accent6>
          <a:srgbClr val="8C9D00"/>
        </a:accent6>
        <a:hlink>
          <a:srgbClr val="0867BB"/>
        </a:hlink>
        <a:folHlink>
          <a:srgbClr val="9407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6D00"/>
        </a:accent1>
        <a:accent2>
          <a:srgbClr val="FB8600"/>
        </a:accent2>
        <a:accent3>
          <a:srgbClr val="FFFFFF"/>
        </a:accent3>
        <a:accent4>
          <a:srgbClr val="000000"/>
        </a:accent4>
        <a:accent5>
          <a:srgbClr val="E3BAAA"/>
        </a:accent5>
        <a:accent6>
          <a:srgbClr val="E37900"/>
        </a:accent6>
        <a:hlink>
          <a:srgbClr val="FFCF94"/>
        </a:hlink>
        <a:folHlink>
          <a:srgbClr val="FFEF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E2F"/>
        </a:accent1>
        <a:accent2>
          <a:srgbClr val="C79300"/>
        </a:accent2>
        <a:accent3>
          <a:srgbClr val="FFFFFF"/>
        </a:accent3>
        <a:accent4>
          <a:srgbClr val="000000"/>
        </a:accent4>
        <a:accent5>
          <a:srgbClr val="FFBAAD"/>
        </a:accent5>
        <a:accent6>
          <a:srgbClr val="B48500"/>
        </a:accent6>
        <a:hlink>
          <a:srgbClr val="FA4C00"/>
        </a:hlink>
        <a:folHlink>
          <a:srgbClr val="DF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7800"/>
        </a:accent1>
        <a:accent2>
          <a:srgbClr val="1927F5"/>
        </a:accent2>
        <a:accent3>
          <a:srgbClr val="FFFFFF"/>
        </a:accent3>
        <a:accent4>
          <a:srgbClr val="000000"/>
        </a:accent4>
        <a:accent5>
          <a:srgbClr val="EDBEAA"/>
        </a:accent5>
        <a:accent6>
          <a:srgbClr val="1622DE"/>
        </a:accent6>
        <a:hlink>
          <a:srgbClr val="964E00"/>
        </a:hlink>
        <a:folHlink>
          <a:srgbClr val="067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76A00"/>
        </a:accent1>
        <a:accent2>
          <a:srgbClr val="9BAE00"/>
        </a:accent2>
        <a:accent3>
          <a:srgbClr val="FFFFFF"/>
        </a:accent3>
        <a:accent4>
          <a:srgbClr val="000000"/>
        </a:accent4>
        <a:accent5>
          <a:srgbClr val="E0B9AA"/>
        </a:accent5>
        <a:accent6>
          <a:srgbClr val="8C9D00"/>
        </a:accent6>
        <a:hlink>
          <a:srgbClr val="0867BB"/>
        </a:hlink>
        <a:folHlink>
          <a:srgbClr val="9407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ind_0527_slide</Template>
  <TotalTime>1935</TotalTime>
  <Words>706</Words>
  <Application>Microsoft Office PowerPoint</Application>
  <PresentationFormat>On-screen Show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ind_0527_slide</vt:lpstr>
      <vt:lpstr>PowerPoint Presentation</vt:lpstr>
      <vt:lpstr>What is Genetics?</vt:lpstr>
      <vt:lpstr>DNA is a molecule!</vt:lpstr>
      <vt:lpstr>PowerPoint Presentation</vt:lpstr>
      <vt:lpstr>PowerPoint Presentation</vt:lpstr>
      <vt:lpstr>DNA</vt:lpstr>
      <vt:lpstr>Genes</vt:lpstr>
      <vt:lpstr>Chromosomes</vt:lpstr>
      <vt:lpstr>PowerPoint Presentation</vt:lpstr>
      <vt:lpstr>Diagrams you might see…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Heredity</vt:lpstr>
      <vt:lpstr>Traits</vt:lpstr>
      <vt:lpstr>PowerPoint Presentation</vt:lpstr>
      <vt:lpstr>PowerPoint Presentation</vt:lpstr>
      <vt:lpstr>Traits &amp; Reproduction</vt:lpstr>
      <vt:lpstr>REALLY IMPORTANT facts to add at the bottom of page 13…</vt:lpstr>
      <vt:lpstr>Page 14</vt:lpstr>
      <vt:lpstr>Yarn Model of DNA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Genetics</dc:title>
  <dc:creator>Shelby K</dc:creator>
  <cp:lastModifiedBy>Georgakakis Nicole</cp:lastModifiedBy>
  <cp:revision>104</cp:revision>
  <dcterms:created xsi:type="dcterms:W3CDTF">2009-03-01T14:12:07Z</dcterms:created>
  <dcterms:modified xsi:type="dcterms:W3CDTF">2016-10-26T16:06:04Z</dcterms:modified>
</cp:coreProperties>
</file>