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39" d="100"/>
          <a:sy n="39" d="100"/>
        </p:scale>
        <p:origin x="7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Inventory</a:t>
            </a:r>
            <a:r>
              <a:rPr lang="en-US" baseline="0" dirty="0" smtClean="0"/>
              <a:t> of our Traits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cat>
            <c:strRef>
              <c:f>Sheet1!$A$2:$A$7</c:f>
              <c:strCache>
                <c:ptCount val="6"/>
                <c:pt idx="0">
                  <c:v>detached earlobes</c:v>
                </c:pt>
                <c:pt idx="1">
                  <c:v>roll my tongue</c:v>
                </c:pt>
                <c:pt idx="2">
                  <c:v>dimples</c:v>
                </c:pt>
                <c:pt idx="3">
                  <c:v>freckles</c:v>
                </c:pt>
                <c:pt idx="4">
                  <c:v>cleft chin</c:v>
                </c:pt>
                <c:pt idx="5">
                  <c:v>straight hairline</c:v>
                </c:pt>
              </c:strCache>
            </c:strRef>
          </c:cat>
          <c:val>
            <c:numRef>
              <c:f>Sheet1!$B$2:$B$7</c:f>
              <c:numCache>
                <c:formatCode>General</c:formatCode>
                <c:ptCount val="6"/>
                <c:pt idx="0">
                  <c:v>13</c:v>
                </c:pt>
                <c:pt idx="1">
                  <c:v>16</c:v>
                </c:pt>
                <c:pt idx="2">
                  <c:v>8</c:v>
                </c:pt>
                <c:pt idx="3">
                  <c:v>5</c:v>
                </c:pt>
                <c:pt idx="4">
                  <c:v>3</c:v>
                </c:pt>
                <c:pt idx="5">
                  <c:v>16</c:v>
                </c:pt>
              </c:numCache>
            </c:numRef>
          </c:val>
        </c:ser>
        <c:ser>
          <c:idx val="1"/>
          <c:order val="1"/>
          <c:tx>
            <c:strRef>
              <c:f>Sheet1!$C$1</c:f>
              <c:strCache>
                <c:ptCount val="1"/>
                <c:pt idx="0">
                  <c:v>no</c:v>
                </c:pt>
              </c:strCache>
            </c:strRef>
          </c:tx>
          <c:spPr>
            <a:solidFill>
              <a:schemeClr val="accent3"/>
            </a:solidFill>
            <a:ln>
              <a:noFill/>
            </a:ln>
            <a:effectLst/>
          </c:spPr>
          <c:invertIfNegative val="0"/>
          <c:cat>
            <c:strRef>
              <c:f>Sheet1!$A$2:$A$7</c:f>
              <c:strCache>
                <c:ptCount val="6"/>
                <c:pt idx="0">
                  <c:v>detached earlobes</c:v>
                </c:pt>
                <c:pt idx="1">
                  <c:v>roll my tongue</c:v>
                </c:pt>
                <c:pt idx="2">
                  <c:v>dimples</c:v>
                </c:pt>
                <c:pt idx="3">
                  <c:v>freckles</c:v>
                </c:pt>
                <c:pt idx="4">
                  <c:v>cleft chin</c:v>
                </c:pt>
                <c:pt idx="5">
                  <c:v>straight hairline</c:v>
                </c:pt>
              </c:strCache>
            </c:strRef>
          </c:cat>
          <c:val>
            <c:numRef>
              <c:f>Sheet1!$C$2:$C$7</c:f>
              <c:numCache>
                <c:formatCode>General</c:formatCode>
                <c:ptCount val="6"/>
                <c:pt idx="0">
                  <c:v>7</c:v>
                </c:pt>
                <c:pt idx="1">
                  <c:v>2</c:v>
                </c:pt>
                <c:pt idx="2">
                  <c:v>12</c:v>
                </c:pt>
                <c:pt idx="3">
                  <c:v>15</c:v>
                </c:pt>
                <c:pt idx="4">
                  <c:v>16</c:v>
                </c:pt>
                <c:pt idx="5">
                  <c:v>4</c:v>
                </c:pt>
              </c:numCache>
            </c:numRef>
          </c:val>
        </c:ser>
        <c:dLbls>
          <c:showLegendKey val="0"/>
          <c:showVal val="0"/>
          <c:showCatName val="0"/>
          <c:showSerName val="0"/>
          <c:showPercent val="0"/>
          <c:showBubbleSize val="0"/>
        </c:dLbls>
        <c:gapWidth val="219"/>
        <c:overlap val="-27"/>
        <c:axId val="376207120"/>
        <c:axId val="376207512"/>
      </c:barChart>
      <c:catAx>
        <c:axId val="37620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207512"/>
        <c:crosses val="autoZero"/>
        <c:auto val="1"/>
        <c:lblAlgn val="ctr"/>
        <c:lblOffset val="100"/>
        <c:noMultiLvlLbl val="0"/>
      </c:catAx>
      <c:valAx>
        <c:axId val="376207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207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590800" y="136591"/>
            <a:ext cx="5943599" cy="7267187"/>
          </a:xfrm>
          <a:prstGeom prst="rect">
            <a:avLst/>
          </a:prstGeom>
        </p:spPr>
      </p:pic>
    </p:spTree>
    <p:extLst>
      <p:ext uri="{BB962C8B-B14F-4D97-AF65-F5344CB8AC3E}">
        <p14:creationId xmlns:p14="http://schemas.microsoft.com/office/powerpoint/2010/main" val="4030650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800"/>
            <a:ext cx="8596668" cy="1320800"/>
          </a:xfrm>
        </p:spPr>
        <p:txBody>
          <a:bodyPr/>
          <a:lstStyle/>
          <a:p>
            <a:endParaRPr lang="en-US"/>
          </a:p>
        </p:txBody>
      </p:sp>
      <p:sp>
        <p:nvSpPr>
          <p:cNvPr id="3" name="Content Placeholder 2"/>
          <p:cNvSpPr>
            <a:spLocks noGrp="1"/>
          </p:cNvSpPr>
          <p:nvPr>
            <p:ph idx="1"/>
          </p:nvPr>
        </p:nvSpPr>
        <p:spPr>
          <a:xfrm>
            <a:off x="3017308" y="1591733"/>
            <a:ext cx="8596668" cy="4449629"/>
          </a:xfrm>
        </p:spPr>
        <p:txBody>
          <a:bodyPr>
            <a:normAutofit/>
          </a:bodyPr>
          <a:lstStyle/>
          <a:p>
            <a:pPr marL="0" indent="0">
              <a:buNone/>
            </a:pPr>
            <a:r>
              <a:rPr lang="en-US" sz="3600" dirty="0" smtClean="0"/>
              <a:t>6. I have naturally curly hair</a:t>
            </a:r>
            <a:endParaRPr lang="en-US" sz="3600" dirty="0"/>
          </a:p>
        </p:txBody>
      </p:sp>
      <p:pic>
        <p:nvPicPr>
          <p:cNvPr id="4" name="Picture 3"/>
          <p:cNvPicPr>
            <a:picLocks noChangeAspect="1"/>
          </p:cNvPicPr>
          <p:nvPr/>
        </p:nvPicPr>
        <p:blipFill>
          <a:blip r:embed="rId2"/>
          <a:stretch>
            <a:fillRect/>
          </a:stretch>
        </p:blipFill>
        <p:spPr>
          <a:xfrm>
            <a:off x="3312984" y="3156363"/>
            <a:ext cx="2463271" cy="3701637"/>
          </a:xfrm>
          <a:prstGeom prst="rect">
            <a:avLst/>
          </a:prstGeom>
        </p:spPr>
      </p:pic>
      <p:pic>
        <p:nvPicPr>
          <p:cNvPr id="5" name="Picture 4"/>
          <p:cNvPicPr>
            <a:picLocks noChangeAspect="1"/>
          </p:cNvPicPr>
          <p:nvPr/>
        </p:nvPicPr>
        <p:blipFill>
          <a:blip r:embed="rId3"/>
          <a:stretch>
            <a:fillRect/>
          </a:stretch>
        </p:blipFill>
        <p:spPr>
          <a:xfrm>
            <a:off x="7315642" y="3595429"/>
            <a:ext cx="4492452" cy="2978691"/>
          </a:xfrm>
          <a:prstGeom prst="rect">
            <a:avLst/>
          </a:prstGeom>
        </p:spPr>
      </p:pic>
    </p:spTree>
    <p:extLst>
      <p:ext uri="{BB962C8B-B14F-4D97-AF65-F5344CB8AC3E}">
        <p14:creationId xmlns:p14="http://schemas.microsoft.com/office/powerpoint/2010/main" val="2652728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867"/>
            <a:ext cx="8596668" cy="1320800"/>
          </a:xfrm>
        </p:spPr>
        <p:txBody>
          <a:bodyPr/>
          <a:lstStyle/>
          <a:p>
            <a:endParaRPr lang="en-US"/>
          </a:p>
        </p:txBody>
      </p:sp>
      <p:sp>
        <p:nvSpPr>
          <p:cNvPr id="3" name="Content Placeholder 2"/>
          <p:cNvSpPr>
            <a:spLocks noGrp="1"/>
          </p:cNvSpPr>
          <p:nvPr>
            <p:ph idx="1"/>
          </p:nvPr>
        </p:nvSpPr>
        <p:spPr>
          <a:xfrm>
            <a:off x="2629702" y="1350091"/>
            <a:ext cx="8596668" cy="4686695"/>
          </a:xfrm>
        </p:spPr>
        <p:txBody>
          <a:bodyPr>
            <a:normAutofit/>
          </a:bodyPr>
          <a:lstStyle/>
          <a:p>
            <a:pPr marL="0" indent="0">
              <a:buNone/>
            </a:pPr>
            <a:r>
              <a:rPr lang="en-US" sz="3600" dirty="0" smtClean="0"/>
              <a:t>7. I have a cleft chin</a:t>
            </a:r>
          </a:p>
          <a:p>
            <a:pPr marL="0" indent="0">
              <a:buNone/>
            </a:pPr>
            <a:endParaRPr lang="en-US" sz="3200" dirty="0"/>
          </a:p>
        </p:txBody>
      </p:sp>
      <p:pic>
        <p:nvPicPr>
          <p:cNvPr id="4" name="Picture 3"/>
          <p:cNvPicPr>
            <a:picLocks noChangeAspect="1"/>
          </p:cNvPicPr>
          <p:nvPr/>
        </p:nvPicPr>
        <p:blipFill>
          <a:blip r:embed="rId2"/>
          <a:stretch>
            <a:fillRect/>
          </a:stretch>
        </p:blipFill>
        <p:spPr>
          <a:xfrm>
            <a:off x="1964623" y="2532197"/>
            <a:ext cx="7309379" cy="3958480"/>
          </a:xfrm>
          <a:prstGeom prst="rect">
            <a:avLst/>
          </a:prstGeom>
        </p:spPr>
      </p:pic>
      <p:pic>
        <p:nvPicPr>
          <p:cNvPr id="5" name="Picture 4"/>
          <p:cNvPicPr>
            <a:picLocks noChangeAspect="1"/>
          </p:cNvPicPr>
          <p:nvPr/>
        </p:nvPicPr>
        <p:blipFill>
          <a:blip r:embed="rId3"/>
          <a:stretch>
            <a:fillRect/>
          </a:stretch>
        </p:blipFill>
        <p:spPr>
          <a:xfrm>
            <a:off x="9274002" y="2710050"/>
            <a:ext cx="3087549" cy="4229942"/>
          </a:xfrm>
          <a:prstGeom prst="rect">
            <a:avLst/>
          </a:prstGeom>
        </p:spPr>
      </p:pic>
    </p:spTree>
    <p:extLst>
      <p:ext uri="{BB962C8B-B14F-4D97-AF65-F5344CB8AC3E}">
        <p14:creationId xmlns:p14="http://schemas.microsoft.com/office/powerpoint/2010/main" val="2518469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9333"/>
            <a:ext cx="8596668" cy="1320800"/>
          </a:xfrm>
        </p:spPr>
        <p:txBody>
          <a:bodyPr/>
          <a:lstStyle/>
          <a:p>
            <a:endParaRPr lang="en-US" dirty="0"/>
          </a:p>
        </p:txBody>
      </p:sp>
      <p:sp>
        <p:nvSpPr>
          <p:cNvPr id="3" name="Content Placeholder 2"/>
          <p:cNvSpPr>
            <a:spLocks noGrp="1"/>
          </p:cNvSpPr>
          <p:nvPr>
            <p:ph idx="1"/>
          </p:nvPr>
        </p:nvSpPr>
        <p:spPr>
          <a:xfrm>
            <a:off x="2456707" y="1124008"/>
            <a:ext cx="8596668" cy="4923763"/>
          </a:xfrm>
        </p:spPr>
        <p:txBody>
          <a:bodyPr>
            <a:normAutofit/>
          </a:bodyPr>
          <a:lstStyle/>
          <a:p>
            <a:pPr marL="0" indent="0">
              <a:buNone/>
            </a:pPr>
            <a:r>
              <a:rPr lang="en-US" sz="3600" dirty="0" smtClean="0"/>
              <a:t>8. I cross my left thumb over my right when I clasp my hands together</a:t>
            </a:r>
            <a:endParaRPr lang="en-US" sz="3600" dirty="0"/>
          </a:p>
        </p:txBody>
      </p:sp>
      <p:pic>
        <p:nvPicPr>
          <p:cNvPr id="4" name="Picture 3"/>
          <p:cNvPicPr>
            <a:picLocks noChangeAspect="1"/>
          </p:cNvPicPr>
          <p:nvPr/>
        </p:nvPicPr>
        <p:blipFill>
          <a:blip r:embed="rId2"/>
          <a:stretch>
            <a:fillRect/>
          </a:stretch>
        </p:blipFill>
        <p:spPr>
          <a:xfrm>
            <a:off x="2770544" y="2740821"/>
            <a:ext cx="6503458" cy="3681203"/>
          </a:xfrm>
          <a:prstGeom prst="rect">
            <a:avLst/>
          </a:prstGeom>
        </p:spPr>
      </p:pic>
    </p:spTree>
    <p:extLst>
      <p:ext uri="{BB962C8B-B14F-4D97-AF65-F5344CB8AC3E}">
        <p14:creationId xmlns:p14="http://schemas.microsoft.com/office/powerpoint/2010/main" val="1562256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867"/>
            <a:ext cx="8596668" cy="1320800"/>
          </a:xfrm>
        </p:spPr>
        <p:txBody>
          <a:bodyPr/>
          <a:lstStyle/>
          <a:p>
            <a:endParaRPr lang="en-US"/>
          </a:p>
        </p:txBody>
      </p:sp>
      <p:sp>
        <p:nvSpPr>
          <p:cNvPr id="3" name="Content Placeholder 2"/>
          <p:cNvSpPr>
            <a:spLocks noGrp="1"/>
          </p:cNvSpPr>
          <p:nvPr>
            <p:ph idx="1"/>
          </p:nvPr>
        </p:nvSpPr>
        <p:spPr>
          <a:xfrm>
            <a:off x="2679129" y="1227667"/>
            <a:ext cx="8596668" cy="5110030"/>
          </a:xfrm>
        </p:spPr>
        <p:txBody>
          <a:bodyPr>
            <a:normAutofit/>
          </a:bodyPr>
          <a:lstStyle/>
          <a:p>
            <a:pPr marL="0" indent="0">
              <a:buNone/>
            </a:pPr>
            <a:r>
              <a:rPr lang="en-US" sz="3600" dirty="0" smtClean="0"/>
              <a:t>9. The hairline on my forehead is straight</a:t>
            </a:r>
            <a:endParaRPr lang="en-US" sz="3600" dirty="0"/>
          </a:p>
        </p:txBody>
      </p:sp>
      <p:pic>
        <p:nvPicPr>
          <p:cNvPr id="4" name="Picture 3"/>
          <p:cNvPicPr>
            <a:picLocks noChangeAspect="1"/>
          </p:cNvPicPr>
          <p:nvPr/>
        </p:nvPicPr>
        <p:blipFill>
          <a:blip r:embed="rId2"/>
          <a:stretch>
            <a:fillRect/>
          </a:stretch>
        </p:blipFill>
        <p:spPr>
          <a:xfrm>
            <a:off x="10036260" y="3974183"/>
            <a:ext cx="1809750" cy="2533650"/>
          </a:xfrm>
          <a:prstGeom prst="rect">
            <a:avLst/>
          </a:prstGeom>
        </p:spPr>
      </p:pic>
      <p:pic>
        <p:nvPicPr>
          <p:cNvPr id="5" name="Picture 4"/>
          <p:cNvPicPr>
            <a:picLocks noChangeAspect="1"/>
          </p:cNvPicPr>
          <p:nvPr/>
        </p:nvPicPr>
        <p:blipFill>
          <a:blip r:embed="rId3"/>
          <a:stretch>
            <a:fillRect/>
          </a:stretch>
        </p:blipFill>
        <p:spPr>
          <a:xfrm>
            <a:off x="1747243" y="2765368"/>
            <a:ext cx="8289017" cy="2417630"/>
          </a:xfrm>
          <a:prstGeom prst="rect">
            <a:avLst/>
          </a:prstGeom>
        </p:spPr>
      </p:pic>
    </p:spTree>
    <p:extLst>
      <p:ext uri="{BB962C8B-B14F-4D97-AF65-F5344CB8AC3E}">
        <p14:creationId xmlns:p14="http://schemas.microsoft.com/office/powerpoint/2010/main" val="3394988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64352990"/>
              </p:ext>
            </p:extLst>
          </p:nvPr>
        </p:nvGraphicFramePr>
        <p:xfrm>
          <a:off x="2022679" y="1342535"/>
          <a:ext cx="8758847" cy="5087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8406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404" y="584886"/>
            <a:ext cx="8596668" cy="1320800"/>
          </a:xfrm>
        </p:spPr>
        <p:txBody>
          <a:bodyPr>
            <a:normAutofit/>
          </a:bodyPr>
          <a:lstStyle/>
          <a:p>
            <a:r>
              <a:rPr lang="en-US" sz="4400" b="1" dirty="0" smtClean="0"/>
              <a:t>Review- Did we hit our target?</a:t>
            </a:r>
            <a:endParaRPr lang="en-US" sz="4400" b="1" dirty="0"/>
          </a:p>
        </p:txBody>
      </p:sp>
      <p:sp>
        <p:nvSpPr>
          <p:cNvPr id="3" name="Content Placeholder 2"/>
          <p:cNvSpPr>
            <a:spLocks noGrp="1"/>
          </p:cNvSpPr>
          <p:nvPr>
            <p:ph idx="1"/>
          </p:nvPr>
        </p:nvSpPr>
        <p:spPr>
          <a:xfrm>
            <a:off x="3198113" y="2111162"/>
            <a:ext cx="8596668" cy="3880773"/>
          </a:xfrm>
        </p:spPr>
        <p:txBody>
          <a:bodyPr>
            <a:normAutofit/>
          </a:bodyPr>
          <a:lstStyle/>
          <a:p>
            <a:r>
              <a:rPr lang="en-US" sz="3600" dirty="0" smtClean="0"/>
              <a:t> The passing of traits from parents to offspring is called:</a:t>
            </a:r>
          </a:p>
          <a:p>
            <a:pPr marL="0" indent="0">
              <a:buNone/>
            </a:pPr>
            <a:r>
              <a:rPr lang="en-US" sz="3600" dirty="0" smtClean="0"/>
              <a:t>a. Hand me downs		c. purebred</a:t>
            </a:r>
          </a:p>
          <a:p>
            <a:pPr marL="0" indent="0">
              <a:buNone/>
            </a:pPr>
            <a:r>
              <a:rPr lang="en-US" sz="3600" dirty="0" smtClean="0"/>
              <a:t>b. Heredity 					d. Hybrid</a:t>
            </a:r>
            <a:endParaRPr lang="en-US" sz="3600" dirty="0"/>
          </a:p>
        </p:txBody>
      </p:sp>
    </p:spTree>
    <p:extLst>
      <p:ext uri="{BB962C8B-B14F-4D97-AF65-F5344CB8AC3E}">
        <p14:creationId xmlns:p14="http://schemas.microsoft.com/office/powerpoint/2010/main" val="195213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30847" y="1930400"/>
            <a:ext cx="9042399" cy="4348029"/>
          </a:xfrm>
        </p:spPr>
        <p:txBody>
          <a:bodyPr>
            <a:normAutofit/>
          </a:bodyPr>
          <a:lstStyle/>
          <a:p>
            <a:r>
              <a:rPr lang="en-US" sz="3600" dirty="0" smtClean="0"/>
              <a:t> Genes determine the characteristics or ___________ each offspring will have.</a:t>
            </a:r>
          </a:p>
          <a:p>
            <a:pPr marL="0" indent="0">
              <a:buNone/>
            </a:pPr>
            <a:r>
              <a:rPr lang="en-US" sz="3600" dirty="0" smtClean="0"/>
              <a:t>a. Cells						c. traits</a:t>
            </a:r>
          </a:p>
          <a:p>
            <a:pPr marL="0" indent="0">
              <a:buNone/>
            </a:pPr>
            <a:r>
              <a:rPr lang="en-US" sz="3600" dirty="0" smtClean="0"/>
              <a:t>b. Nuclei					d. chromosomes</a:t>
            </a:r>
            <a:endParaRPr lang="en-US" sz="3600" dirty="0"/>
          </a:p>
        </p:txBody>
      </p:sp>
    </p:spTree>
    <p:extLst>
      <p:ext uri="{BB962C8B-B14F-4D97-AF65-F5344CB8AC3E}">
        <p14:creationId xmlns:p14="http://schemas.microsoft.com/office/powerpoint/2010/main" val="562275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06134" y="2111162"/>
            <a:ext cx="8596668" cy="3880773"/>
          </a:xfrm>
        </p:spPr>
        <p:txBody>
          <a:bodyPr>
            <a:normAutofit/>
          </a:bodyPr>
          <a:lstStyle/>
          <a:p>
            <a:r>
              <a:rPr lang="en-US" sz="3600" dirty="0" smtClean="0"/>
              <a:t> Give another example of a trait (not from our list)</a:t>
            </a:r>
            <a:endParaRPr lang="en-US" sz="3600" dirty="0"/>
          </a:p>
        </p:txBody>
      </p:sp>
    </p:spTree>
    <p:extLst>
      <p:ext uri="{BB962C8B-B14F-4D97-AF65-F5344CB8AC3E}">
        <p14:creationId xmlns:p14="http://schemas.microsoft.com/office/powerpoint/2010/main" val="51513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1141402"/>
              </p:ext>
            </p:extLst>
          </p:nvPr>
        </p:nvGraphicFramePr>
        <p:xfrm>
          <a:off x="1794932" y="118532"/>
          <a:ext cx="10397068" cy="6739468"/>
        </p:xfrm>
        <a:graphic>
          <a:graphicData uri="http://schemas.openxmlformats.org/drawingml/2006/table">
            <a:tbl>
              <a:tblPr firstRow="1" bandRow="1">
                <a:tableStyleId>{8A107856-5554-42FB-B03E-39F5DBC370BA}</a:tableStyleId>
              </a:tblPr>
              <a:tblGrid>
                <a:gridCol w="2599267"/>
                <a:gridCol w="2599267"/>
                <a:gridCol w="2599267"/>
                <a:gridCol w="2599267"/>
              </a:tblGrid>
              <a:tr h="3369734">
                <a:tc>
                  <a:txBody>
                    <a:bodyPr/>
                    <a:lstStyle/>
                    <a:p>
                      <a:pPr algn="ctr"/>
                      <a:r>
                        <a:rPr lang="en-US" sz="2800" dirty="0" smtClean="0">
                          <a:solidFill>
                            <a:srgbClr val="FF0000"/>
                          </a:solidFill>
                          <a:latin typeface="+mn-lt"/>
                        </a:rPr>
                        <a:t>Which</a:t>
                      </a:r>
                      <a:r>
                        <a:rPr lang="en-US" sz="2800" baseline="0" dirty="0" smtClean="0">
                          <a:solidFill>
                            <a:srgbClr val="FF0000"/>
                          </a:solidFill>
                          <a:latin typeface="+mn-lt"/>
                        </a:rPr>
                        <a:t> statement do you agree with most</a:t>
                      </a:r>
                      <a:r>
                        <a:rPr lang="en-US" sz="2800" dirty="0" smtClean="0">
                          <a:solidFill>
                            <a:srgbClr val="FF0000"/>
                          </a:solidFill>
                          <a:latin typeface="+mn-lt"/>
                        </a:rPr>
                        <a:t>? Explain your thinking</a:t>
                      </a:r>
                      <a:endParaRPr lang="en-US" sz="2800" dirty="0">
                        <a:solidFill>
                          <a:srgbClr val="FF0000"/>
                        </a:solidFill>
                        <a:latin typeface="+mn-lt"/>
                      </a:endParaRPr>
                    </a:p>
                  </a:txBody>
                  <a:tcPr/>
                </a:tc>
                <a:tc>
                  <a:txBody>
                    <a:bodyPr/>
                    <a:lstStyle/>
                    <a:p>
                      <a:r>
                        <a:rPr lang="en-US" sz="2200" dirty="0" smtClean="0">
                          <a:solidFill>
                            <a:schemeClr val="tx1"/>
                          </a:solidFill>
                        </a:rPr>
                        <a:t>Baby mice inherit more traits from their fathers than their mothers.</a:t>
                      </a:r>
                      <a:endParaRPr lang="en-US" sz="2200" dirty="0">
                        <a:solidFill>
                          <a:schemeClr val="tx1"/>
                        </a:solidFill>
                      </a:endParaRPr>
                    </a:p>
                  </a:txBody>
                  <a:tcPr/>
                </a:tc>
                <a:tc>
                  <a:txBody>
                    <a:bodyPr/>
                    <a:lstStyle/>
                    <a:p>
                      <a:r>
                        <a:rPr lang="en-US" sz="2200" dirty="0" smtClean="0"/>
                        <a:t>The</a:t>
                      </a:r>
                      <a:r>
                        <a:rPr lang="en-US" sz="2200" baseline="0" dirty="0" smtClean="0"/>
                        <a:t> baby mice got half their traits from their father and half from their mother.</a:t>
                      </a:r>
                      <a:endParaRPr lang="en-US" sz="2200" dirty="0"/>
                    </a:p>
                  </a:txBody>
                  <a:tcPr/>
                </a:tc>
                <a:tc>
                  <a:txBody>
                    <a:bodyPr/>
                    <a:lstStyle/>
                    <a:p>
                      <a:r>
                        <a:rPr lang="en-US" sz="2200" dirty="0" smtClean="0"/>
                        <a:t>Male traits are stronger than female</a:t>
                      </a:r>
                      <a:r>
                        <a:rPr lang="en-US" sz="2200" baseline="0" dirty="0" smtClean="0"/>
                        <a:t> traits.</a:t>
                      </a:r>
                      <a:endParaRPr lang="en-US" sz="2200" dirty="0"/>
                    </a:p>
                  </a:txBody>
                  <a:tcPr/>
                </a:tc>
              </a:tr>
              <a:tr h="3369734">
                <a:tc>
                  <a:txBody>
                    <a:bodyPr/>
                    <a:lstStyle/>
                    <a:p>
                      <a:r>
                        <a:rPr lang="en-US" sz="2200" b="1" dirty="0" smtClean="0"/>
                        <a:t>Brown mice have more traits than white mice.</a:t>
                      </a:r>
                      <a:endParaRPr lang="en-US" sz="2200" b="1" dirty="0"/>
                    </a:p>
                  </a:txBody>
                  <a:tcPr/>
                </a:tc>
                <a:tc>
                  <a:txBody>
                    <a:bodyPr/>
                    <a:lstStyle/>
                    <a:p>
                      <a:r>
                        <a:rPr lang="en-US" sz="2200" b="1" dirty="0" smtClean="0"/>
                        <a:t>The</a:t>
                      </a:r>
                      <a:r>
                        <a:rPr lang="en-US" sz="2200" b="1" baseline="0" dirty="0" smtClean="0"/>
                        <a:t> brown baby mice are probably male and the white baby mice are probable female.</a:t>
                      </a:r>
                      <a:endParaRPr lang="en-US" sz="2200" b="1" dirty="0"/>
                    </a:p>
                  </a:txBody>
                  <a:tcPr/>
                </a:tc>
                <a:tc>
                  <a:txBody>
                    <a:bodyPr/>
                    <a:lstStyle/>
                    <a:p>
                      <a:r>
                        <a:rPr lang="en-US" sz="2200" b="1" dirty="0" smtClean="0"/>
                        <a:t>Parent’s traits like fur color</a:t>
                      </a:r>
                      <a:r>
                        <a:rPr lang="en-US" sz="2200" b="1" baseline="0" dirty="0" smtClean="0"/>
                        <a:t> don’t matter-nature decides what something will look like.</a:t>
                      </a:r>
                      <a:endParaRPr lang="en-US" sz="2200" b="1" dirty="0"/>
                    </a:p>
                  </a:txBody>
                  <a:tcPr/>
                </a:tc>
                <a:tc>
                  <a:txBody>
                    <a:bodyPr/>
                    <a:lstStyle/>
                    <a:p>
                      <a:r>
                        <a:rPr lang="en-US" sz="2200" b="1" dirty="0" smtClean="0"/>
                        <a:t>Blood type determines what traits babies will</a:t>
                      </a:r>
                      <a:r>
                        <a:rPr lang="en-US" sz="2200" b="1" baseline="0" dirty="0" smtClean="0"/>
                        <a:t> have.</a:t>
                      </a:r>
                      <a:endParaRPr lang="en-US" sz="2200" b="1" dirty="0"/>
                    </a:p>
                  </a:txBody>
                  <a:tcPr/>
                </a:tc>
              </a:tr>
            </a:tbl>
          </a:graphicData>
        </a:graphic>
      </p:graphicFrame>
    </p:spTree>
    <p:extLst>
      <p:ext uri="{BB962C8B-B14F-4D97-AF65-F5344CB8AC3E}">
        <p14:creationId xmlns:p14="http://schemas.microsoft.com/office/powerpoint/2010/main" val="4266682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32" y="550333"/>
            <a:ext cx="8596668" cy="1320800"/>
          </a:xfrm>
        </p:spPr>
        <p:txBody>
          <a:bodyPr/>
          <a:lstStyle/>
          <a:p>
            <a:r>
              <a:rPr lang="en-US" dirty="0" smtClean="0"/>
              <a:t>Why do we look and act the way we do?</a:t>
            </a:r>
            <a:endParaRPr lang="en-US" dirty="0"/>
          </a:p>
        </p:txBody>
      </p:sp>
      <p:sp>
        <p:nvSpPr>
          <p:cNvPr id="3" name="Content Placeholder 2"/>
          <p:cNvSpPr>
            <a:spLocks noGrp="1"/>
          </p:cNvSpPr>
          <p:nvPr>
            <p:ph idx="1"/>
          </p:nvPr>
        </p:nvSpPr>
        <p:spPr>
          <a:xfrm>
            <a:off x="1888297" y="1871133"/>
            <a:ext cx="9990666" cy="4233333"/>
          </a:xfrm>
        </p:spPr>
        <p:txBody>
          <a:bodyPr>
            <a:normAutofit/>
          </a:bodyPr>
          <a:lstStyle/>
          <a:p>
            <a:r>
              <a:rPr lang="en-US" sz="2400" dirty="0" smtClean="0"/>
              <a:t>Learning Goal: I </a:t>
            </a:r>
            <a:r>
              <a:rPr lang="en-US" sz="2400" dirty="0"/>
              <a:t>can Understand and explain that every organism requires a set of instructions that specifies its traits that this hereditary information (DNA) contains genes located in the chromosomes of each cell, and that heredity is the passage of these instructions from one generation to another</a:t>
            </a:r>
            <a:r>
              <a:rPr lang="en-US" sz="2400" dirty="0" smtClean="0"/>
              <a:t>.</a:t>
            </a:r>
          </a:p>
          <a:p>
            <a:r>
              <a:rPr lang="en-US" sz="2400" dirty="0" smtClean="0"/>
              <a:t>Learning Target: I can explain what heredity is and give examples of inherited traits.</a:t>
            </a:r>
          </a:p>
          <a:p>
            <a:pPr marL="0" indent="0">
              <a:buNone/>
            </a:pPr>
            <a:r>
              <a:rPr lang="en-US" sz="2200" dirty="0"/>
              <a:t>		</a:t>
            </a:r>
            <a:r>
              <a:rPr lang="en-US" sz="2200" dirty="0" smtClean="0"/>
              <a:t>	</a:t>
            </a:r>
            <a:endParaRPr lang="en-US" sz="2000" dirty="0" smtClean="0"/>
          </a:p>
          <a:p>
            <a:pPr marL="0" indent="0">
              <a:buNone/>
            </a:pPr>
            <a:endParaRPr lang="en-US" sz="2200" dirty="0"/>
          </a:p>
        </p:txBody>
      </p:sp>
      <p:pic>
        <p:nvPicPr>
          <p:cNvPr id="4" name="Picture 3"/>
          <p:cNvPicPr>
            <a:picLocks noChangeAspect="1"/>
          </p:cNvPicPr>
          <p:nvPr/>
        </p:nvPicPr>
        <p:blipFill>
          <a:blip r:embed="rId2"/>
          <a:stretch>
            <a:fillRect/>
          </a:stretch>
        </p:blipFill>
        <p:spPr>
          <a:xfrm>
            <a:off x="1160163" y="2112318"/>
            <a:ext cx="728134" cy="728134"/>
          </a:xfrm>
          <a:prstGeom prst="rect">
            <a:avLst/>
          </a:prstGeom>
        </p:spPr>
      </p:pic>
      <p:pic>
        <p:nvPicPr>
          <p:cNvPr id="5" name="Picture 4"/>
          <p:cNvPicPr>
            <a:picLocks noChangeAspect="1"/>
          </p:cNvPicPr>
          <p:nvPr/>
        </p:nvPicPr>
        <p:blipFill>
          <a:blip r:embed="rId3"/>
          <a:stretch>
            <a:fillRect/>
          </a:stretch>
        </p:blipFill>
        <p:spPr>
          <a:xfrm>
            <a:off x="4737329" y="4291912"/>
            <a:ext cx="838200" cy="838200"/>
          </a:xfrm>
          <a:prstGeom prst="rect">
            <a:avLst/>
          </a:prstGeom>
        </p:spPr>
      </p:pic>
    </p:spTree>
    <p:extLst>
      <p:ext uri="{BB962C8B-B14F-4D97-AF65-F5344CB8AC3E}">
        <p14:creationId xmlns:p14="http://schemas.microsoft.com/office/powerpoint/2010/main" val="605746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230" y="688989"/>
            <a:ext cx="8596668" cy="1083733"/>
          </a:xfrm>
        </p:spPr>
        <p:txBody>
          <a:bodyPr/>
          <a:lstStyle/>
          <a:p>
            <a:r>
              <a:rPr lang="en-US" u="sng" dirty="0" smtClean="0"/>
              <a:t>Genetics</a:t>
            </a:r>
            <a:r>
              <a:rPr lang="en-US" dirty="0" smtClean="0"/>
              <a:t> is the study of heredity.</a:t>
            </a:r>
            <a:endParaRPr lang="en-US" dirty="0"/>
          </a:p>
        </p:txBody>
      </p:sp>
      <p:sp>
        <p:nvSpPr>
          <p:cNvPr id="3" name="Content Placeholder 2"/>
          <p:cNvSpPr>
            <a:spLocks noGrp="1"/>
          </p:cNvSpPr>
          <p:nvPr>
            <p:ph idx="1"/>
          </p:nvPr>
        </p:nvSpPr>
        <p:spPr>
          <a:xfrm>
            <a:off x="1761230" y="1871902"/>
            <a:ext cx="8596668" cy="4306476"/>
          </a:xfrm>
        </p:spPr>
        <p:txBody>
          <a:bodyPr>
            <a:normAutofit/>
          </a:bodyPr>
          <a:lstStyle/>
          <a:p>
            <a:pPr marL="0" indent="0">
              <a:buNone/>
            </a:pPr>
            <a:r>
              <a:rPr lang="en-US" sz="2800" u="sng" dirty="0" smtClean="0"/>
              <a:t>Heredity</a:t>
            </a:r>
            <a:r>
              <a:rPr lang="en-US" sz="2800" dirty="0" smtClean="0"/>
              <a:t> is the passing on of characteristics from parent to offspring.</a:t>
            </a:r>
          </a:p>
          <a:p>
            <a:pPr marL="0" indent="0">
              <a:buNone/>
            </a:pPr>
            <a:endParaRPr lang="en-US" sz="2800" u="sng" dirty="0"/>
          </a:p>
          <a:p>
            <a:pPr marL="0" indent="0">
              <a:buNone/>
            </a:pPr>
            <a:r>
              <a:rPr lang="en-US" sz="2800" dirty="0" smtClean="0"/>
              <a:t>These characteristics are called </a:t>
            </a:r>
            <a:r>
              <a:rPr lang="en-US" sz="2800" u="sng" dirty="0" smtClean="0"/>
              <a:t>traits.</a:t>
            </a:r>
            <a:r>
              <a:rPr lang="en-US" sz="2800" dirty="0" smtClean="0"/>
              <a:t> </a:t>
            </a:r>
          </a:p>
          <a:p>
            <a:pPr marL="0" indent="0">
              <a:buNone/>
            </a:pPr>
            <a:endParaRPr lang="en-US" sz="2800" dirty="0"/>
          </a:p>
          <a:p>
            <a:pPr marL="0" indent="0">
              <a:buNone/>
            </a:pPr>
            <a:r>
              <a:rPr lang="en-US" sz="2800" dirty="0" smtClean="0"/>
              <a:t>Traits are physical characteristics of an organism</a:t>
            </a:r>
          </a:p>
          <a:p>
            <a:pPr marL="0" indent="0">
              <a:buNone/>
            </a:pPr>
            <a:r>
              <a:rPr lang="en-US" sz="2800" dirty="0" smtClean="0"/>
              <a:t>Example: eye color, height, hair color</a:t>
            </a:r>
            <a:endParaRPr lang="en-US" sz="2800" dirty="0"/>
          </a:p>
        </p:txBody>
      </p:sp>
      <p:pic>
        <p:nvPicPr>
          <p:cNvPr id="4" name="Picture 3"/>
          <p:cNvPicPr>
            <a:picLocks noChangeAspect="1"/>
          </p:cNvPicPr>
          <p:nvPr/>
        </p:nvPicPr>
        <p:blipFill>
          <a:blip r:embed="rId2"/>
          <a:stretch>
            <a:fillRect/>
          </a:stretch>
        </p:blipFill>
        <p:spPr>
          <a:xfrm>
            <a:off x="9608069" y="0"/>
            <a:ext cx="1499658" cy="2002121"/>
          </a:xfrm>
          <a:prstGeom prst="rect">
            <a:avLst/>
          </a:prstGeom>
        </p:spPr>
      </p:pic>
      <p:pic>
        <p:nvPicPr>
          <p:cNvPr id="5" name="Picture 4"/>
          <p:cNvPicPr>
            <a:picLocks noChangeAspect="1"/>
          </p:cNvPicPr>
          <p:nvPr/>
        </p:nvPicPr>
        <p:blipFill>
          <a:blip r:embed="rId3"/>
          <a:stretch>
            <a:fillRect/>
          </a:stretch>
        </p:blipFill>
        <p:spPr>
          <a:xfrm>
            <a:off x="9337135" y="2461711"/>
            <a:ext cx="2742657" cy="2060521"/>
          </a:xfrm>
          <a:prstGeom prst="rect">
            <a:avLst/>
          </a:prstGeom>
        </p:spPr>
      </p:pic>
    </p:spTree>
    <p:extLst>
      <p:ext uri="{BB962C8B-B14F-4D97-AF65-F5344CB8AC3E}">
        <p14:creationId xmlns:p14="http://schemas.microsoft.com/office/powerpoint/2010/main" val="234344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734" y="270934"/>
            <a:ext cx="8596668" cy="1320800"/>
          </a:xfrm>
        </p:spPr>
        <p:txBody>
          <a:bodyPr/>
          <a:lstStyle/>
          <a:p>
            <a:r>
              <a:rPr lang="en-US" dirty="0" smtClean="0"/>
              <a:t>An Inventory of my traits:</a:t>
            </a:r>
            <a:endParaRPr lang="en-US" dirty="0"/>
          </a:p>
        </p:txBody>
      </p:sp>
      <p:sp>
        <p:nvSpPr>
          <p:cNvPr id="3" name="Content Placeholder 2"/>
          <p:cNvSpPr>
            <a:spLocks noGrp="1"/>
          </p:cNvSpPr>
          <p:nvPr>
            <p:ph idx="1"/>
          </p:nvPr>
        </p:nvSpPr>
        <p:spPr>
          <a:xfrm>
            <a:off x="1930402" y="1591734"/>
            <a:ext cx="8596668" cy="4219440"/>
          </a:xfrm>
        </p:spPr>
        <p:txBody>
          <a:bodyPr>
            <a:normAutofit/>
          </a:bodyPr>
          <a:lstStyle/>
          <a:p>
            <a:pPr marL="0" indent="0">
              <a:buNone/>
            </a:pPr>
            <a:r>
              <a:rPr lang="en-US" sz="3600" dirty="0" smtClean="0"/>
              <a:t>1. I have detached Earlobes</a:t>
            </a:r>
            <a:endParaRPr lang="en-US" sz="3600" dirty="0"/>
          </a:p>
        </p:txBody>
      </p:sp>
      <p:pic>
        <p:nvPicPr>
          <p:cNvPr id="4" name="Picture 3"/>
          <p:cNvPicPr>
            <a:picLocks noChangeAspect="1"/>
          </p:cNvPicPr>
          <p:nvPr/>
        </p:nvPicPr>
        <p:blipFill>
          <a:blip r:embed="rId2"/>
          <a:stretch>
            <a:fillRect/>
          </a:stretch>
        </p:blipFill>
        <p:spPr>
          <a:xfrm>
            <a:off x="1930402" y="2463944"/>
            <a:ext cx="7789332" cy="4224723"/>
          </a:xfrm>
          <a:prstGeom prst="rect">
            <a:avLst/>
          </a:prstGeom>
        </p:spPr>
      </p:pic>
    </p:spTree>
    <p:extLst>
      <p:ext uri="{BB962C8B-B14F-4D97-AF65-F5344CB8AC3E}">
        <p14:creationId xmlns:p14="http://schemas.microsoft.com/office/powerpoint/2010/main" val="1829790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7067"/>
            <a:ext cx="8596668" cy="1320800"/>
          </a:xfrm>
        </p:spPr>
        <p:txBody>
          <a:bodyPr/>
          <a:lstStyle/>
          <a:p>
            <a:endParaRPr lang="en-US" dirty="0"/>
          </a:p>
        </p:txBody>
      </p:sp>
      <p:sp>
        <p:nvSpPr>
          <p:cNvPr id="3" name="Content Placeholder 2"/>
          <p:cNvSpPr>
            <a:spLocks noGrp="1"/>
          </p:cNvSpPr>
          <p:nvPr>
            <p:ph idx="1"/>
          </p:nvPr>
        </p:nvSpPr>
        <p:spPr>
          <a:xfrm>
            <a:off x="3595332" y="1202267"/>
            <a:ext cx="8596668" cy="4839095"/>
          </a:xfrm>
        </p:spPr>
        <p:txBody>
          <a:bodyPr>
            <a:normAutofit/>
          </a:bodyPr>
          <a:lstStyle/>
          <a:p>
            <a:pPr marL="0" indent="0">
              <a:buNone/>
            </a:pPr>
            <a:r>
              <a:rPr lang="en-US" sz="3600" dirty="0" smtClean="0"/>
              <a:t>2. I can roll my tongue</a:t>
            </a:r>
            <a:endParaRPr lang="en-US" sz="3600" dirty="0"/>
          </a:p>
        </p:txBody>
      </p:sp>
      <p:pic>
        <p:nvPicPr>
          <p:cNvPr id="4" name="Picture 3"/>
          <p:cNvPicPr>
            <a:picLocks noChangeAspect="1"/>
          </p:cNvPicPr>
          <p:nvPr/>
        </p:nvPicPr>
        <p:blipFill>
          <a:blip r:embed="rId2"/>
          <a:stretch>
            <a:fillRect/>
          </a:stretch>
        </p:blipFill>
        <p:spPr>
          <a:xfrm>
            <a:off x="3988943" y="2233059"/>
            <a:ext cx="7085013" cy="4183301"/>
          </a:xfrm>
          <a:prstGeom prst="rect">
            <a:avLst/>
          </a:prstGeom>
        </p:spPr>
      </p:pic>
    </p:spTree>
    <p:extLst>
      <p:ext uri="{BB962C8B-B14F-4D97-AF65-F5344CB8AC3E}">
        <p14:creationId xmlns:p14="http://schemas.microsoft.com/office/powerpoint/2010/main" val="304675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890" y="-125058"/>
            <a:ext cx="8596668" cy="1320800"/>
          </a:xfrm>
        </p:spPr>
        <p:txBody>
          <a:bodyPr/>
          <a:lstStyle/>
          <a:p>
            <a:endParaRPr lang="en-US" dirty="0"/>
          </a:p>
        </p:txBody>
      </p:sp>
      <p:sp>
        <p:nvSpPr>
          <p:cNvPr id="3" name="Content Placeholder 2"/>
          <p:cNvSpPr>
            <a:spLocks noGrp="1"/>
          </p:cNvSpPr>
          <p:nvPr>
            <p:ph idx="1"/>
          </p:nvPr>
        </p:nvSpPr>
        <p:spPr>
          <a:xfrm>
            <a:off x="2827409" y="1490133"/>
            <a:ext cx="8596668" cy="4551229"/>
          </a:xfrm>
        </p:spPr>
        <p:txBody>
          <a:bodyPr>
            <a:normAutofit/>
          </a:bodyPr>
          <a:lstStyle/>
          <a:p>
            <a:pPr marL="0" indent="0">
              <a:buNone/>
            </a:pPr>
            <a:r>
              <a:rPr lang="en-US" sz="3600" dirty="0" smtClean="0"/>
              <a:t>3. I have dimples</a:t>
            </a:r>
            <a:endParaRPr lang="en-US" sz="3600" dirty="0"/>
          </a:p>
        </p:txBody>
      </p:sp>
      <p:pic>
        <p:nvPicPr>
          <p:cNvPr id="4" name="Picture 3"/>
          <p:cNvPicPr>
            <a:picLocks noChangeAspect="1"/>
          </p:cNvPicPr>
          <p:nvPr/>
        </p:nvPicPr>
        <p:blipFill>
          <a:blip r:embed="rId2"/>
          <a:stretch>
            <a:fillRect/>
          </a:stretch>
        </p:blipFill>
        <p:spPr>
          <a:xfrm>
            <a:off x="3450716" y="2843696"/>
            <a:ext cx="2713503" cy="3344862"/>
          </a:xfrm>
          <a:prstGeom prst="rect">
            <a:avLst/>
          </a:prstGeom>
        </p:spPr>
      </p:pic>
      <p:pic>
        <p:nvPicPr>
          <p:cNvPr id="5" name="Picture 4"/>
          <p:cNvPicPr>
            <a:picLocks noChangeAspect="1"/>
          </p:cNvPicPr>
          <p:nvPr/>
        </p:nvPicPr>
        <p:blipFill>
          <a:blip r:embed="rId3"/>
          <a:stretch>
            <a:fillRect/>
          </a:stretch>
        </p:blipFill>
        <p:spPr>
          <a:xfrm>
            <a:off x="7545873" y="3173275"/>
            <a:ext cx="3266545" cy="3162478"/>
          </a:xfrm>
          <a:prstGeom prst="rect">
            <a:avLst/>
          </a:prstGeom>
        </p:spPr>
      </p:pic>
    </p:spTree>
    <p:extLst>
      <p:ext uri="{BB962C8B-B14F-4D97-AF65-F5344CB8AC3E}">
        <p14:creationId xmlns:p14="http://schemas.microsoft.com/office/powerpoint/2010/main" val="4161181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800"/>
            <a:ext cx="8596668" cy="1320800"/>
          </a:xfrm>
        </p:spPr>
        <p:txBody>
          <a:bodyPr/>
          <a:lstStyle/>
          <a:p>
            <a:endParaRPr lang="en-US"/>
          </a:p>
        </p:txBody>
      </p:sp>
      <p:sp>
        <p:nvSpPr>
          <p:cNvPr id="3" name="Content Placeholder 2"/>
          <p:cNvSpPr>
            <a:spLocks noGrp="1"/>
          </p:cNvSpPr>
          <p:nvPr>
            <p:ph idx="1"/>
          </p:nvPr>
        </p:nvSpPr>
        <p:spPr>
          <a:xfrm>
            <a:off x="2901550" y="1456266"/>
            <a:ext cx="8596668" cy="4449629"/>
          </a:xfrm>
        </p:spPr>
        <p:txBody>
          <a:bodyPr>
            <a:normAutofit/>
          </a:bodyPr>
          <a:lstStyle/>
          <a:p>
            <a:pPr marL="0" indent="0">
              <a:buNone/>
            </a:pPr>
            <a:r>
              <a:rPr lang="en-US" sz="3600" dirty="0" smtClean="0"/>
              <a:t>4. I am right-handed</a:t>
            </a:r>
            <a:endParaRPr lang="en-US" sz="3600" dirty="0"/>
          </a:p>
        </p:txBody>
      </p:sp>
      <p:pic>
        <p:nvPicPr>
          <p:cNvPr id="4" name="Picture 3"/>
          <p:cNvPicPr>
            <a:picLocks noChangeAspect="1"/>
          </p:cNvPicPr>
          <p:nvPr/>
        </p:nvPicPr>
        <p:blipFill>
          <a:blip r:embed="rId2"/>
          <a:stretch>
            <a:fillRect/>
          </a:stretch>
        </p:blipFill>
        <p:spPr>
          <a:xfrm>
            <a:off x="3438277" y="2857571"/>
            <a:ext cx="6739200" cy="3369600"/>
          </a:xfrm>
          <a:prstGeom prst="rect">
            <a:avLst/>
          </a:prstGeom>
        </p:spPr>
      </p:pic>
    </p:spTree>
    <p:extLst>
      <p:ext uri="{BB962C8B-B14F-4D97-AF65-F5344CB8AC3E}">
        <p14:creationId xmlns:p14="http://schemas.microsoft.com/office/powerpoint/2010/main" val="2678795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1" y="0"/>
            <a:ext cx="8596668" cy="1320800"/>
          </a:xfrm>
        </p:spPr>
        <p:txBody>
          <a:bodyPr/>
          <a:lstStyle/>
          <a:p>
            <a:endParaRPr lang="en-US" dirty="0"/>
          </a:p>
        </p:txBody>
      </p:sp>
      <p:sp>
        <p:nvSpPr>
          <p:cNvPr id="3" name="Content Placeholder 2"/>
          <p:cNvSpPr>
            <a:spLocks noGrp="1"/>
          </p:cNvSpPr>
          <p:nvPr>
            <p:ph idx="1"/>
          </p:nvPr>
        </p:nvSpPr>
        <p:spPr>
          <a:xfrm>
            <a:off x="2861821" y="1547342"/>
            <a:ext cx="8596668" cy="4568162"/>
          </a:xfrm>
        </p:spPr>
        <p:txBody>
          <a:bodyPr>
            <a:normAutofit/>
          </a:bodyPr>
          <a:lstStyle/>
          <a:p>
            <a:pPr marL="0" indent="0">
              <a:buNone/>
            </a:pPr>
            <a:r>
              <a:rPr lang="en-US" sz="3600" dirty="0" smtClean="0"/>
              <a:t>5. I have freckles</a:t>
            </a:r>
            <a:endParaRPr lang="en-US" sz="3600" dirty="0"/>
          </a:p>
        </p:txBody>
      </p:sp>
      <p:pic>
        <p:nvPicPr>
          <p:cNvPr id="4" name="Picture 3"/>
          <p:cNvPicPr>
            <a:picLocks noChangeAspect="1"/>
          </p:cNvPicPr>
          <p:nvPr/>
        </p:nvPicPr>
        <p:blipFill>
          <a:blip r:embed="rId2"/>
          <a:stretch>
            <a:fillRect/>
          </a:stretch>
        </p:blipFill>
        <p:spPr>
          <a:xfrm>
            <a:off x="1349634" y="2669647"/>
            <a:ext cx="5367866" cy="3559128"/>
          </a:xfrm>
          <a:prstGeom prst="rect">
            <a:avLst/>
          </a:prstGeom>
        </p:spPr>
      </p:pic>
      <p:pic>
        <p:nvPicPr>
          <p:cNvPr id="5" name="Picture 4"/>
          <p:cNvPicPr>
            <a:picLocks noChangeAspect="1"/>
          </p:cNvPicPr>
          <p:nvPr/>
        </p:nvPicPr>
        <p:blipFill>
          <a:blip r:embed="rId3"/>
          <a:stretch>
            <a:fillRect/>
          </a:stretch>
        </p:blipFill>
        <p:spPr>
          <a:xfrm>
            <a:off x="7160155" y="2874720"/>
            <a:ext cx="5097906" cy="3467326"/>
          </a:xfrm>
          <a:prstGeom prst="rect">
            <a:avLst/>
          </a:prstGeom>
        </p:spPr>
      </p:pic>
    </p:spTree>
    <p:extLst>
      <p:ext uri="{BB962C8B-B14F-4D97-AF65-F5344CB8AC3E}">
        <p14:creationId xmlns:p14="http://schemas.microsoft.com/office/powerpoint/2010/main" val="2840626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682</TotalTime>
  <Words>344</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PowerPoint Presentation</vt:lpstr>
      <vt:lpstr>PowerPoint Presentation</vt:lpstr>
      <vt:lpstr>Why do we look and act the way we do?</vt:lpstr>
      <vt:lpstr>Genetics is the study of heredity.</vt:lpstr>
      <vt:lpstr>An Inventory of my traits: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Did we hit our target?</vt:lpstr>
      <vt:lpstr>PowerPoint Presentation</vt:lpstr>
      <vt:lpstr>PowerPoint Presentation</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Georgakakis Nicole</dc:creator>
  <cp:lastModifiedBy>Georgakakis Nicole</cp:lastModifiedBy>
  <cp:revision>29</cp:revision>
  <dcterms:created xsi:type="dcterms:W3CDTF">2016-01-04T19:17:40Z</dcterms:created>
  <dcterms:modified xsi:type="dcterms:W3CDTF">2016-01-06T20:54:34Z</dcterms:modified>
</cp:coreProperties>
</file>