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63" r:id="rId8"/>
    <p:sldId id="265" r:id="rId9"/>
    <p:sldId id="266" r:id="rId10"/>
    <p:sldId id="267" r:id="rId11"/>
    <p:sldId id="271" r:id="rId12"/>
    <p:sldId id="272" r:id="rId13"/>
    <p:sldId id="273" r:id="rId14"/>
    <p:sldId id="274" r:id="rId15"/>
    <p:sldId id="276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70" d="100"/>
          <a:sy n="70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7E69-7E27-4AF5-BE61-D10F96828983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EA710-521F-4F30-A706-1AE7D6A81A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EA710-521F-4F30-A706-1AE7D6A81A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6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6871-6E20-47E3-B15C-CB8AC747B1C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Energy (Photosynthesis and Respiration)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Notes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 for living things comes from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food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 Originally, the energy in food comes from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362200"/>
            <a:ext cx="8686801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Respiration occurs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 cells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can take place either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with or without oxygen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present.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924800" cy="44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8600" y="253916"/>
            <a:ext cx="86106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Aerobic Respiration: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requires oxygen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Occurs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mitochondria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cell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General formula for aerobic respiration: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994357"/>
            <a:ext cx="8686800" cy="954107"/>
            <a:chOff x="228600" y="2832557"/>
            <a:chExt cx="8686800" cy="954107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228600" y="2832557"/>
              <a:ext cx="86868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H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12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+  6O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                                              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CO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+  6H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 +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Energy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sz="2800" dirty="0" smtClean="0">
                  <a:latin typeface="Calibri" pitchFamily="34" charset="0"/>
                  <a:cs typeface="Arial" pitchFamily="34" charset="0"/>
                </a:rPr>
                <a:t>      </a:t>
              </a:r>
              <a:r>
                <a:rPr lang="en-US" dirty="0" smtClean="0">
                  <a:solidFill>
                    <a:srgbClr val="7030A0"/>
                  </a:solidFill>
                  <a:latin typeface="Calibri" pitchFamily="34" charset="0"/>
                  <a:cs typeface="Arial" pitchFamily="34" charset="0"/>
                </a:rPr>
                <a:t>(Reactants)                                                                     (Product)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590800" y="3352800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8600" y="2558534"/>
            <a:ext cx="8686800" cy="1107996"/>
            <a:chOff x="228600" y="3168134"/>
            <a:chExt cx="8686800" cy="1107996"/>
          </a:xfrm>
        </p:grpSpPr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228600" y="3168134"/>
              <a:ext cx="86868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glucose  +  oxygen                             carbon dioxide  +  water  +  energy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667000" y="3581400"/>
              <a:ext cx="1676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533400"/>
            <a:ext cx="8686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Anaerobic Respiration: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occurs when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 oxygen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available to the cell (2 kinds: Alcoholic and Lactic Acid)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Also called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fermentation 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which occurs when cells release energy from food without using oxygen.</a:t>
            </a: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en-US" sz="2800" dirty="0" smtClean="0">
                <a:latin typeface="Calibri" pitchFamily="34" charset="0"/>
                <a:cs typeface="Arial" pitchFamily="34" charset="0"/>
              </a:rPr>
              <a:t>There are 2 types of fermentation: Alcohol and Lactic Acid</a:t>
            </a:r>
            <a:endParaRPr kumimoji="0" lang="en-US" sz="28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236537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" y="267816"/>
            <a:ext cx="86868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Alcoholic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bacteria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yeast, and plants.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sz="3200" dirty="0" smtClean="0">
                <a:latin typeface="Calibri" pitchFamily="34" charset="0"/>
                <a:cs typeface="Arial" pitchFamily="34" charset="0"/>
              </a:rPr>
              <a:t>It produces alcohol, carbon dioxide and a small amount of energy.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9" name="Picture 5" descr="http://homepage.ntlworld.com/jim.dunleavy/images/brewing_24hr_yeast_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29025"/>
            <a:ext cx="3810000" cy="3228975"/>
          </a:xfrm>
          <a:prstGeom prst="rect">
            <a:avLst/>
          </a:prstGeom>
          <a:noFill/>
        </p:spPr>
      </p:pic>
      <p:pic>
        <p:nvPicPr>
          <p:cNvPr id="36871" name="Picture 7" descr="http://blogs.nashuatelegraph.com/livefreeordine/files/fresh_baked_br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630930"/>
            <a:ext cx="2933700" cy="3227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Lactic acid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muscle cells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Lactic acid is produced in the muscles during rapid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exercise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when the body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supply enough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tissues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—causes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burning sensation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muscles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nutritionresearchcenter.org/healthnews/wp-content/uploads/2008/02/general_muscle_cramps_intr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Organisms that use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energy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from the sun to produce food—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autotrophs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(auto = self)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plants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some microorganisms (some bacteria and protists)</a:t>
            </a:r>
          </a:p>
        </p:txBody>
      </p:sp>
      <p:pic>
        <p:nvPicPr>
          <p:cNvPr id="15362" name="Picture 2" descr="http://protist.i.hosei.ac.jp/GIFs/proti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4191000" cy="3691156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thumb/5/5f/Plants_diversity.jpg/400px-Plants_d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49134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Organisms that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use the sun’s energy to make food—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heterotrophs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Ex: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animals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and most microorganisms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2861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ttp://8oinks.com/files/2009/06/bac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227856"/>
            <a:ext cx="8686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 is the process by which the energy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sunlight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converted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into the energy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hotosynth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590800"/>
            <a:ext cx="5915025" cy="33909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43000" y="2514600"/>
            <a:ext cx="2057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4572000"/>
            <a:ext cx="2057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2400" y="-202286"/>
            <a:ext cx="8763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2286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 occurs in the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chloroplasts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plants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absorbing compound is 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pigment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—pigments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absorb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some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wavelengths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light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reflect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others—the color our eyes see is the color that the pigment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reflects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wavelength reflec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90800"/>
            <a:ext cx="5257800" cy="4039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Chlorophyll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the pigment inside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chloroplast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absorbs light for photosynthesis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81600" y="1371600"/>
            <a:ext cx="3657600" cy="5086530"/>
            <a:chOff x="4800600" y="1676400"/>
            <a:chExt cx="3657600" cy="5086530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1676400"/>
              <a:ext cx="2876550" cy="444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800600" y="5562601"/>
              <a:ext cx="36576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As the chlorophyll in leaves</a:t>
              </a:r>
              <a:r>
                <a:rPr lang="en-US" dirty="0" smtClean="0"/>
                <a:t> decays in the autumn, the green color fades and is replaced by the oranges and reds of carotenoids.</a:t>
              </a:r>
              <a:endParaRPr lang="en-US" dirty="0"/>
            </a:p>
          </p:txBody>
        </p:sp>
      </p:grpSp>
      <p:pic>
        <p:nvPicPr>
          <p:cNvPr id="23557" name="Picture 5" descr="http://www.webexhibits.org/causesofcolor/images/content/istock000006389237medium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4205682" cy="279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" y="22860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General formula for photosynthesis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8600" y="1524000"/>
            <a:ext cx="876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carbon dioxide 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+  water  +  light                 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  +  oxygen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(Reactants)                                  (Product)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066800" y="2362200"/>
            <a:ext cx="7696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6CO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 +  light                         C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1828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2590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hotosynth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276600"/>
            <a:ext cx="59150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2400" y="228600"/>
            <a:ext cx="8763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Respiration: (2 kinds—Aerobic and Anaerobic)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 is the process by which the energy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released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the cell to be used for life processes (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movement, breathing, blood circulation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etc…)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projectsol.aps.com/images/common/digestio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379723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ff.tuhsd.k12.az.us/gfoster/standard/BCycles_files/cow_oxygen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4762500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Cells require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constant source of energy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for life processes but keep only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small amount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on hand. Cells can regenerate ATP as needed by using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energy stored in foods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like glucose.</a:t>
            </a: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The energy stored in glucose by photosynthesis is released by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repackaged into the energy of ATP.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4353118-61BD-452E-BE83-63315C215DB5}">
  <ds:schemaRefs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dad766c-9e36-455d-8d7c-234eca89fec7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1509E57-9AAB-401F-8F49-9C0743F108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CA76AB-4816-448E-8FA7-8D06659FF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407</Words>
  <Application>Microsoft Office PowerPoint</Application>
  <PresentationFormat>On-screen Show (4:3)</PresentationFormat>
  <Paragraphs>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Katy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Energy Powerpoint</dc:title>
  <dc:creator>d0803679</dc:creator>
  <cp:lastModifiedBy>Georgakakis Nicole</cp:lastModifiedBy>
  <cp:revision>88</cp:revision>
  <dcterms:created xsi:type="dcterms:W3CDTF">2009-09-30T15:49:46Z</dcterms:created>
  <dcterms:modified xsi:type="dcterms:W3CDTF">2017-03-20T16:38:19Z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