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74" r:id="rId5"/>
    <p:sldId id="257" r:id="rId6"/>
    <p:sldId id="273" r:id="rId7"/>
    <p:sldId id="259" r:id="rId8"/>
    <p:sldId id="263" r:id="rId9"/>
    <p:sldId id="264" r:id="rId10"/>
    <p:sldId id="265" r:id="rId11"/>
    <p:sldId id="266" r:id="rId12"/>
    <p:sldId id="267" r:id="rId13"/>
    <p:sldId id="268" r:id="rId14"/>
    <p:sldId id="269" r:id="rId15"/>
    <p:sldId id="270" r:id="rId16"/>
    <p:sldId id="261" r:id="rId17"/>
    <p:sldId id="275" r:id="rId18"/>
    <p:sldId id="276" r:id="rId19"/>
    <p:sldId id="277" r:id="rId20"/>
    <p:sldId id="278" r:id="rId21"/>
    <p:sldId id="279" r:id="rId22"/>
    <p:sldId id="272" r:id="rId23"/>
    <p:sldId id="271"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AB7B1-5F58-4E7E-BF86-154F4176A318}"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AB7B1-5F58-4E7E-BF86-154F4176A318}"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AB7B1-5F58-4E7E-BF86-154F4176A318}"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AB7B1-5F58-4E7E-BF86-154F4176A318}"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AB7B1-5F58-4E7E-BF86-154F4176A318}"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AB7B1-5F58-4E7E-BF86-154F4176A318}"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AB7B1-5F58-4E7E-BF86-154F4176A318}"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AB7B1-5F58-4E7E-BF86-154F4176A318}"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AB7B1-5F58-4E7E-BF86-154F4176A318}" type="datetimeFigureOut">
              <a:rPr lang="en-US" smtClean="0"/>
              <a:pPr/>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AB7B1-5F58-4E7E-BF86-154F4176A318}"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AB7B1-5F58-4E7E-BF86-154F4176A318}"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54F29-E885-4A5E-B4BC-144F24F64C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AB7B1-5F58-4E7E-BF86-154F4176A318}" type="datetimeFigureOut">
              <a:rPr lang="en-US" smtClean="0"/>
              <a:pPr/>
              <a:t>8/10/2017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54F29-E885-4A5E-B4BC-144F24F64C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smsmrsg.weebl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oodle.pcsb.org/mod/resource/view.php?inpopup=true&amp;id=47341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Kristen ITC" pitchFamily="66" charset="0"/>
              </a:rPr>
              <a:t>Welcome to 7</a:t>
            </a:r>
            <a:r>
              <a:rPr lang="en-US" baseline="30000" dirty="0" smtClean="0">
                <a:latin typeface="Kristen ITC" pitchFamily="66" charset="0"/>
              </a:rPr>
              <a:t>th</a:t>
            </a:r>
            <a:r>
              <a:rPr lang="en-US" dirty="0" smtClean="0">
                <a:latin typeface="Kristen ITC" pitchFamily="66" charset="0"/>
              </a:rPr>
              <a:t> grade Science</a:t>
            </a:r>
            <a:endParaRPr lang="en-US" dirty="0">
              <a:latin typeface="Kristen ITC" pitchFamily="66" charset="0"/>
            </a:endParaRPr>
          </a:p>
        </p:txBody>
      </p:sp>
      <p:sp>
        <p:nvSpPr>
          <p:cNvPr id="3" name="Subtitle 2"/>
          <p:cNvSpPr>
            <a:spLocks noGrp="1"/>
          </p:cNvSpPr>
          <p:nvPr>
            <p:ph type="subTitle" idx="1"/>
          </p:nvPr>
        </p:nvSpPr>
        <p:spPr/>
        <p:txBody>
          <a:bodyPr/>
          <a:lstStyle/>
          <a:p>
            <a:r>
              <a:rPr lang="en-US" b="1" dirty="0" smtClean="0">
                <a:solidFill>
                  <a:schemeClr val="tx1"/>
                </a:solidFill>
                <a:latin typeface="Kristen ITC" pitchFamily="66" charset="0"/>
              </a:rPr>
              <a:t>Mrs. </a:t>
            </a:r>
            <a:r>
              <a:rPr lang="en-US" b="1" dirty="0" err="1" smtClean="0">
                <a:solidFill>
                  <a:schemeClr val="tx1"/>
                </a:solidFill>
                <a:latin typeface="Kristen ITC" pitchFamily="66" charset="0"/>
              </a:rPr>
              <a:t>Georgakakis</a:t>
            </a:r>
            <a:endParaRPr lang="en-US" b="1" dirty="0">
              <a:solidFill>
                <a:schemeClr val="tx1"/>
              </a:solidFill>
              <a:latin typeface="Kristen ITC" pitchFamily="66" charset="0"/>
            </a:endParaRPr>
          </a:p>
        </p:txBody>
      </p:sp>
      <p:pic>
        <p:nvPicPr>
          <p:cNvPr id="6" name="Picture 6" descr="http://t1.gstatic.com/images?q=tbn:ANd9GcQdcEdMInA_09ljSIKvdQBgRHYkzHRXQLV2MFQ17rFEfm1lKLow_w:gatewaytoscience.org/wp-content/uploads/2012/01/Einstein.jpg"/>
          <p:cNvPicPr>
            <a:picLocks noChangeAspect="1" noChangeArrowheads="1"/>
          </p:cNvPicPr>
          <p:nvPr/>
        </p:nvPicPr>
        <p:blipFill>
          <a:blip r:embed="rId2" cstate="print"/>
          <a:srcRect/>
          <a:stretch>
            <a:fillRect/>
          </a:stretch>
        </p:blipFill>
        <p:spPr bwMode="auto">
          <a:xfrm>
            <a:off x="6705600" y="3072418"/>
            <a:ext cx="2105025" cy="3233134"/>
          </a:xfrm>
          <a:prstGeom prst="rect">
            <a:avLst/>
          </a:prstGeom>
          <a:noFill/>
        </p:spPr>
      </p:pic>
      <p:pic>
        <p:nvPicPr>
          <p:cNvPr id="7" name="Picture 4" descr="http://t0.gstatic.com/images?q=tbn:ANd9GcTuR7VEsnAUVyGFBelEvYKSemvQBjAdI9yWCEq61601OTQ76y7Hqw:takingtimeformommy.com/wp-content/uploads/2011/09/FoamingBeakerCartoon.jpg"/>
          <p:cNvPicPr>
            <a:picLocks noChangeAspect="1" noChangeArrowheads="1"/>
          </p:cNvPicPr>
          <p:nvPr/>
        </p:nvPicPr>
        <p:blipFill>
          <a:blip r:embed="rId3" cstate="print"/>
          <a:srcRect/>
          <a:stretch>
            <a:fillRect/>
          </a:stretch>
        </p:blipFill>
        <p:spPr bwMode="auto">
          <a:xfrm>
            <a:off x="457200" y="3482767"/>
            <a:ext cx="2266950" cy="24894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class</a:t>
            </a:r>
            <a:endParaRPr lang="en-US" dirty="0"/>
          </a:p>
        </p:txBody>
      </p:sp>
      <p:sp>
        <p:nvSpPr>
          <p:cNvPr id="3" name="Content Placeholder 2"/>
          <p:cNvSpPr>
            <a:spLocks noGrp="1"/>
          </p:cNvSpPr>
          <p:nvPr>
            <p:ph idx="1"/>
          </p:nvPr>
        </p:nvSpPr>
        <p:spPr/>
        <p:txBody>
          <a:bodyPr/>
          <a:lstStyle/>
          <a:p>
            <a:r>
              <a:rPr lang="en-US" dirty="0" smtClean="0"/>
              <a:t>At the end of class, please remain in your seat. We do NOT line up at the door.</a:t>
            </a:r>
          </a:p>
          <a:p>
            <a:r>
              <a:rPr lang="en-US" dirty="0" smtClean="0"/>
              <a:t>I will dismiss you not the bell!</a:t>
            </a:r>
            <a:endParaRPr lang="en-US" dirty="0"/>
          </a:p>
        </p:txBody>
      </p:sp>
      <p:pic>
        <p:nvPicPr>
          <p:cNvPr id="6146" name="Picture 2" descr="http://t0.gstatic.com/images?q=tbn:ANd9GcRn0y_yLUTpggPVRtQDIDo0OdVX0sk9k0rcLJQzRJD43tk-H3oBaA:www.foothillfalcons.org/ourpages/auto/2013/3/12/37198307/tardy%2520image.jpg"/>
          <p:cNvPicPr>
            <a:picLocks noChangeAspect="1" noChangeArrowheads="1"/>
          </p:cNvPicPr>
          <p:nvPr/>
        </p:nvPicPr>
        <p:blipFill>
          <a:blip r:embed="rId2" cstate="print"/>
          <a:srcRect/>
          <a:stretch>
            <a:fillRect/>
          </a:stretch>
        </p:blipFill>
        <p:spPr bwMode="auto">
          <a:xfrm>
            <a:off x="2286000" y="3984497"/>
            <a:ext cx="3276600" cy="194957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b="1" dirty="0" smtClean="0"/>
              <a:t>Listening To/Responding To Questions: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p>
          <a:p>
            <a:r>
              <a:rPr lang="en-US" dirty="0" smtClean="0"/>
              <a:t>Everyone has the right to be respected when they are speaking. If you would like to ask a question or make a comment, please raise your hand and wait to be called on. Please do not speak while someone else is speaking. Everyone will have an opportunity to talk. </a:t>
            </a:r>
          </a:p>
          <a:p>
            <a:r>
              <a:rPr lang="en-US" dirty="0" smtClean="0"/>
              <a:t>What sound does a waterfall make?..... When I say waterfall….SHHHHHHHHHH</a:t>
            </a:r>
          </a:p>
          <a:p>
            <a:endParaRPr lang="en-US" dirty="0"/>
          </a:p>
        </p:txBody>
      </p:sp>
      <p:pic>
        <p:nvPicPr>
          <p:cNvPr id="4" name="Picture 5" descr="MC900060316[1]"/>
          <p:cNvPicPr>
            <a:picLocks noChangeAspect="1" noChangeArrowheads="1"/>
          </p:cNvPicPr>
          <p:nvPr/>
        </p:nvPicPr>
        <p:blipFill>
          <a:blip r:embed="rId2" cstate="print"/>
          <a:srcRect/>
          <a:stretch>
            <a:fillRect/>
          </a:stretch>
        </p:blipFill>
        <p:spPr bwMode="auto">
          <a:xfrm>
            <a:off x="7239000" y="152400"/>
            <a:ext cx="1550988"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b="1" dirty="0" smtClean="0"/>
              <a:t>When You Need Help: </a:t>
            </a:r>
            <a:br>
              <a:rPr lang="en-US" b="1" dirty="0" smtClean="0"/>
            </a:b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If you are having difficulty with an assignment, I am available before school. Please arrange a time with me and I am happy to help you. </a:t>
            </a:r>
          </a:p>
          <a:p>
            <a:endParaRPr lang="en-US" dirty="0"/>
          </a:p>
        </p:txBody>
      </p:sp>
      <p:pic>
        <p:nvPicPr>
          <p:cNvPr id="4098" name="Picture 2" descr="http://t2.gstatic.com/images?q=tbn:ANd9GcSVsx9hZNIr5HruiIab7OHezHsnqnByXT3Yj2AlnQBJ8e1r_GG2vg:www.classroom-teacher-resources.com/image-files/classroom-discipline-help-sign.jpg"/>
          <p:cNvPicPr>
            <a:picLocks noChangeAspect="1" noChangeArrowheads="1"/>
          </p:cNvPicPr>
          <p:nvPr/>
        </p:nvPicPr>
        <p:blipFill>
          <a:blip r:embed="rId2" cstate="print"/>
          <a:srcRect/>
          <a:stretch>
            <a:fillRect/>
          </a:stretch>
        </p:blipFill>
        <p:spPr bwMode="auto">
          <a:xfrm>
            <a:off x="3505200" y="4495800"/>
            <a:ext cx="2667000" cy="1638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b="1" dirty="0" smtClean="0"/>
              <a:t>Restroom Passes: </a:t>
            </a:r>
            <a:br>
              <a:rPr lang="en-US" b="1" dirty="0" smtClean="0"/>
            </a:br>
            <a:endParaRPr lang="en-US" dirty="0"/>
          </a:p>
        </p:txBody>
      </p:sp>
      <p:sp>
        <p:nvSpPr>
          <p:cNvPr id="3" name="Content Placeholder 2"/>
          <p:cNvSpPr>
            <a:spLocks noGrp="1"/>
          </p:cNvSpPr>
          <p:nvPr>
            <p:ph idx="1"/>
          </p:nvPr>
        </p:nvSpPr>
        <p:spPr/>
        <p:txBody>
          <a:bodyPr>
            <a:normAutofit/>
          </a:bodyPr>
          <a:lstStyle/>
          <a:p>
            <a:r>
              <a:rPr lang="en-US" sz="2400" b="1" dirty="0" smtClean="0"/>
              <a:t>You will receive a bathroom pass each quarter with 8 passes (boxes). You must have your pass to use the restroom. Any boxes remaining will earn you extra credit at the end of the grading period. You MAY NOT request restroom passes during direct teacher instruction there will be NO EXCEPTIONS to this.  You must be present to benefit from the teaching happening in class.</a:t>
            </a:r>
            <a:endParaRPr lang="en-US" sz="2400" dirty="0" smtClean="0"/>
          </a:p>
          <a:p>
            <a:endParaRPr lang="en-US" dirty="0"/>
          </a:p>
        </p:txBody>
      </p:sp>
      <p:pic>
        <p:nvPicPr>
          <p:cNvPr id="3076" name="Picture 4" descr="http://t0.gstatic.com/images?q=tbn:ANd9GcQAVkmjKvJ8nraB0R9iyEnPucbemSVa4ZMB3tVwfFkzRSRtX9U3:www.hygienicrestrooms.com/resources/Restroom-01.jpg"/>
          <p:cNvPicPr>
            <a:picLocks noChangeAspect="1" noChangeArrowheads="1"/>
          </p:cNvPicPr>
          <p:nvPr/>
        </p:nvPicPr>
        <p:blipFill>
          <a:blip r:embed="rId2" cstate="print"/>
          <a:srcRect/>
          <a:stretch>
            <a:fillRect/>
          </a:stretch>
        </p:blipFill>
        <p:spPr bwMode="auto">
          <a:xfrm>
            <a:off x="457200" y="4343400"/>
            <a:ext cx="2143125"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 </a:t>
            </a:r>
            <a:br>
              <a:rPr lang="en-US" dirty="0" smtClean="0"/>
            </a:br>
            <a:r>
              <a:rPr lang="en-US" b="1" dirty="0" smtClean="0"/>
              <a:t>Classroom Language: </a:t>
            </a:r>
            <a:br>
              <a:rPr lang="en-US" b="1" dirty="0" smtClean="0"/>
            </a:br>
            <a:endParaRPr lang="en-US" dirty="0"/>
          </a:p>
        </p:txBody>
      </p:sp>
      <p:sp>
        <p:nvSpPr>
          <p:cNvPr id="3" name="Content Placeholder 2"/>
          <p:cNvSpPr>
            <a:spLocks noGrp="1"/>
          </p:cNvSpPr>
          <p:nvPr>
            <p:ph idx="1"/>
          </p:nvPr>
        </p:nvSpPr>
        <p:spPr>
          <a:xfrm>
            <a:off x="457200" y="1219200"/>
            <a:ext cx="8229600" cy="4525963"/>
          </a:xfrm>
        </p:spPr>
        <p:txBody>
          <a:bodyPr/>
          <a:lstStyle/>
          <a:p>
            <a:pPr>
              <a:buNone/>
            </a:pPr>
            <a:endParaRPr lang="en-US" dirty="0" smtClean="0"/>
          </a:p>
          <a:p>
            <a:r>
              <a:rPr lang="en-US" dirty="0" smtClean="0"/>
              <a:t>Please use appropriate language in the classroom. Do not use negative words and speak positively about other classmates and what we are studying </a:t>
            </a:r>
          </a:p>
          <a:p>
            <a:endParaRPr lang="en-US" dirty="0"/>
          </a:p>
        </p:txBody>
      </p:sp>
      <p:pic>
        <p:nvPicPr>
          <p:cNvPr id="2050" name="Picture 2" descr="http://t0.gstatic.com/images?q=tbn:ANd9GcRFoFW97iNpDSOQKkPPAQlxcYYZWqouEkLSvy4qrXkdO5FEREKl:3.bp.blogspot.com/-dzezvcbfxZc/UEggpm6oqgI/AAAAAAAANaU/aw4qQ-OT6hw/s1600/classroom%2Blanguag.png"/>
          <p:cNvPicPr>
            <a:picLocks noChangeAspect="1" noChangeArrowheads="1"/>
          </p:cNvPicPr>
          <p:nvPr/>
        </p:nvPicPr>
        <p:blipFill>
          <a:blip r:embed="rId2" cstate="print"/>
          <a:srcRect/>
          <a:stretch>
            <a:fillRect/>
          </a:stretch>
        </p:blipFill>
        <p:spPr bwMode="auto">
          <a:xfrm>
            <a:off x="5257800" y="3276600"/>
            <a:ext cx="4238625" cy="3581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When You Finish Early: </a:t>
            </a:r>
            <a:br>
              <a:rPr lang="en-US" b="1"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If you finish your work early, read your book or work on other work that you need to finish.</a:t>
            </a:r>
          </a:p>
          <a:p>
            <a:pPr>
              <a:buNone/>
            </a:pPr>
            <a:endParaRPr lang="en-US" dirty="0"/>
          </a:p>
        </p:txBody>
      </p:sp>
      <p:pic>
        <p:nvPicPr>
          <p:cNvPr id="1026" name="Picture 2" descr="http://t1.gstatic.com/images?q=tbn:ANd9GcQ2YBJZJq5T9WxoMP0a9oylZkT_68xHK8bmSUHWz6xzcjvMzJn4:www.readcwbooks.com/books.jpg"/>
          <p:cNvPicPr>
            <a:picLocks noChangeAspect="1" noChangeArrowheads="1"/>
          </p:cNvPicPr>
          <p:nvPr/>
        </p:nvPicPr>
        <p:blipFill>
          <a:blip r:embed="rId2" cstate="print"/>
          <a:srcRect/>
          <a:stretch>
            <a:fillRect/>
          </a:stretch>
        </p:blipFill>
        <p:spPr bwMode="auto">
          <a:xfrm>
            <a:off x="2743200" y="3562907"/>
            <a:ext cx="3419475" cy="30188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Absent?</a:t>
            </a:r>
            <a:endParaRPr lang="en-US" dirty="0">
              <a:latin typeface="Kristen ITC" pitchFamily="66" charset="0"/>
            </a:endParaRPr>
          </a:p>
        </p:txBody>
      </p:sp>
      <p:sp>
        <p:nvSpPr>
          <p:cNvPr id="3" name="Content Placeholder 2"/>
          <p:cNvSpPr>
            <a:spLocks noGrp="1"/>
          </p:cNvSpPr>
          <p:nvPr>
            <p:ph idx="1"/>
          </p:nvPr>
        </p:nvSpPr>
        <p:spPr/>
        <p:txBody>
          <a:bodyPr/>
          <a:lstStyle/>
          <a:p>
            <a:pPr marL="0" indent="0">
              <a:buNone/>
            </a:pPr>
            <a:r>
              <a:rPr lang="en-US" dirty="0" smtClean="0"/>
              <a:t>Go to:     tsmsmrsg.weebly.com </a:t>
            </a:r>
          </a:p>
          <a:p>
            <a:r>
              <a:rPr lang="en-US" dirty="0" smtClean="0"/>
              <a:t>It is your RESPONSIBILITY to find out what you missed if you were absent. You have 1 day for each absent to make up your work for FULL credit, after that, late paper policy will take effect.</a:t>
            </a:r>
            <a:endParaRPr lang="en-US" dirty="0"/>
          </a:p>
        </p:txBody>
      </p:sp>
      <p:pic>
        <p:nvPicPr>
          <p:cNvPr id="11266" name="Picture 2" descr="http://t1.gstatic.com/images?q=tbn:ANd9GcQuOOM2amW7OWOFqkDWoanPGXDFPrgVDuuNeY5kwxFRRXGxczKn:flaguila.files.wordpress.com/2011/07/absent.gif"/>
          <p:cNvPicPr>
            <a:picLocks noChangeAspect="1" noChangeArrowheads="1"/>
          </p:cNvPicPr>
          <p:nvPr/>
        </p:nvPicPr>
        <p:blipFill>
          <a:blip r:embed="rId2" cstate="print"/>
          <a:srcRect/>
          <a:stretch>
            <a:fillRect/>
          </a:stretch>
        </p:blipFill>
        <p:spPr bwMode="auto">
          <a:xfrm>
            <a:off x="2514600" y="3657600"/>
            <a:ext cx="4086225" cy="28406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865"/>
            <a:ext cx="3394472"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8490"/>
            <a:ext cx="3108722" cy="41449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810000"/>
            <a:ext cx="2895919" cy="38612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343" y="3962400"/>
            <a:ext cx="3086419" cy="41152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310768"/>
            <a:ext cx="3267244" cy="2374900"/>
          </a:xfrm>
          <a:prstGeom prst="rect">
            <a:avLst/>
          </a:prstGeom>
        </p:spPr>
      </p:pic>
    </p:spTree>
    <p:extLst>
      <p:ext uri="{BB962C8B-B14F-4D97-AF65-F5344CB8AC3E}">
        <p14:creationId xmlns:p14="http://schemas.microsoft.com/office/powerpoint/2010/main" val="2590024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382" y="-37724"/>
            <a:ext cx="3429000" cy="457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50" y="3323394"/>
            <a:ext cx="2686050" cy="35814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3822" y="30707"/>
            <a:ext cx="3732378" cy="2799284"/>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67" y="2840227"/>
            <a:ext cx="2735257" cy="364700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7261" y="3651581"/>
            <a:ext cx="3004334" cy="2253251"/>
          </a:xfrm>
          <a:prstGeom prst="rect">
            <a:avLst/>
          </a:prstGeom>
        </p:spPr>
      </p:pic>
    </p:spTree>
    <p:extLst>
      <p:ext uri="{BB962C8B-B14F-4D97-AF65-F5344CB8AC3E}">
        <p14:creationId xmlns:p14="http://schemas.microsoft.com/office/powerpoint/2010/main" val="3686559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394472"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0"/>
            <a:ext cx="3657600" cy="4876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3124200"/>
            <a:ext cx="3257550" cy="4343400"/>
          </a:xfrm>
          <a:prstGeom prst="rect">
            <a:avLst/>
          </a:prstGeom>
        </p:spPr>
      </p:pic>
    </p:spTree>
    <p:extLst>
      <p:ext uri="{BB962C8B-B14F-4D97-AF65-F5344CB8AC3E}">
        <p14:creationId xmlns:p14="http://schemas.microsoft.com/office/powerpoint/2010/main" val="57670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95400" y="-81757"/>
            <a:ext cx="6086475" cy="7889875"/>
          </a:xfrm>
          <a:prstGeom prst="rect">
            <a:avLst/>
          </a:prstGeom>
        </p:spPr>
      </p:pic>
    </p:spTree>
    <p:extLst>
      <p:ext uri="{BB962C8B-B14F-4D97-AF65-F5344CB8AC3E}">
        <p14:creationId xmlns:p14="http://schemas.microsoft.com/office/powerpoint/2010/main" val="78490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 y="6927"/>
            <a:ext cx="3394472" cy="4525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43200"/>
            <a:ext cx="3200400" cy="426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72" y="0"/>
            <a:ext cx="2971800" cy="3962400"/>
          </a:xfrm>
          <a:prstGeom prst="rect">
            <a:avLst/>
          </a:prstGeom>
        </p:spPr>
      </p:pic>
    </p:spTree>
    <p:extLst>
      <p:ext uri="{BB962C8B-B14F-4D97-AF65-F5344CB8AC3E}">
        <p14:creationId xmlns:p14="http://schemas.microsoft.com/office/powerpoint/2010/main" val="317221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
            <a:ext cx="3394472"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0"/>
            <a:ext cx="3657600" cy="4876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743200"/>
            <a:ext cx="3086100" cy="4114800"/>
          </a:xfrm>
          <a:prstGeom prst="rect">
            <a:avLst/>
          </a:prstGeom>
        </p:spPr>
      </p:pic>
    </p:spTree>
    <p:extLst>
      <p:ext uri="{BB962C8B-B14F-4D97-AF65-F5344CB8AC3E}">
        <p14:creationId xmlns:p14="http://schemas.microsoft.com/office/powerpoint/2010/main" val="404319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Donations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georgakakisn\AppData\Local\Microsoft\Windows\Temporary Internet Files\Content.Outlook\LKPM3QX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0452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67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pPr algn="l"/>
            <a:r>
              <a:rPr lang="en-US" dirty="0" smtClean="0">
                <a:latin typeface="Kristen ITC" pitchFamily="66" charset="0"/>
              </a:rPr>
              <a:t>Labs</a:t>
            </a:r>
            <a:endParaRPr lang="en-US" dirty="0">
              <a:latin typeface="Kristen ITC" pitchFamily="66" charset="0"/>
            </a:endParaRPr>
          </a:p>
        </p:txBody>
      </p:sp>
      <p:pic>
        <p:nvPicPr>
          <p:cNvPr id="4" name="Picture 3" descr="borax2.jpg"/>
          <p:cNvPicPr>
            <a:picLocks noChangeAspect="1"/>
          </p:cNvPicPr>
          <p:nvPr/>
        </p:nvPicPr>
        <p:blipFill>
          <a:blip r:embed="rId2" cstate="print"/>
          <a:stretch>
            <a:fillRect/>
          </a:stretch>
        </p:blipFill>
        <p:spPr>
          <a:xfrm>
            <a:off x="0" y="685800"/>
            <a:ext cx="3962400" cy="2971800"/>
          </a:xfrm>
          <a:prstGeom prst="rect">
            <a:avLst/>
          </a:prstGeom>
        </p:spPr>
      </p:pic>
      <p:pic>
        <p:nvPicPr>
          <p:cNvPr id="7" name="Picture 6" descr="gummybear lab.jpg"/>
          <p:cNvPicPr>
            <a:picLocks noChangeAspect="1"/>
          </p:cNvPicPr>
          <p:nvPr/>
        </p:nvPicPr>
        <p:blipFill>
          <a:blip r:embed="rId3" cstate="print"/>
          <a:stretch>
            <a:fillRect/>
          </a:stretch>
        </p:blipFill>
        <p:spPr>
          <a:xfrm>
            <a:off x="5080000" y="3810000"/>
            <a:ext cx="4064000" cy="3048000"/>
          </a:xfrm>
          <a:prstGeom prst="rect">
            <a:avLst/>
          </a:prstGeom>
        </p:spPr>
      </p:pic>
      <p:pic>
        <p:nvPicPr>
          <p:cNvPr id="8" name="Picture 7" descr="lentil lab3.jpg"/>
          <p:cNvPicPr>
            <a:picLocks noChangeAspect="1"/>
          </p:cNvPicPr>
          <p:nvPr/>
        </p:nvPicPr>
        <p:blipFill>
          <a:blip r:embed="rId4" cstate="print"/>
          <a:stretch>
            <a:fillRect/>
          </a:stretch>
        </p:blipFill>
        <p:spPr>
          <a:xfrm>
            <a:off x="1295400" y="3657600"/>
            <a:ext cx="4368800" cy="3200400"/>
          </a:xfrm>
          <a:prstGeom prst="rect">
            <a:avLst/>
          </a:prstGeom>
        </p:spPr>
      </p:pic>
      <p:pic>
        <p:nvPicPr>
          <p:cNvPr id="9" name="Picture 8" descr="moon pahses oreo.jpg"/>
          <p:cNvPicPr>
            <a:picLocks noChangeAspect="1"/>
          </p:cNvPicPr>
          <p:nvPr/>
        </p:nvPicPr>
        <p:blipFill>
          <a:blip r:embed="rId5" cstate="print"/>
          <a:stretch>
            <a:fillRect/>
          </a:stretch>
        </p:blipFill>
        <p:spPr>
          <a:xfrm>
            <a:off x="3962400" y="228600"/>
            <a:ext cx="2686050" cy="3581400"/>
          </a:xfrm>
          <a:prstGeom prst="rect">
            <a:avLst/>
          </a:prstGeom>
        </p:spPr>
      </p:pic>
      <p:pic>
        <p:nvPicPr>
          <p:cNvPr id="12" name="Content Placeholder 11" descr="mixtures1.jpg"/>
          <p:cNvPicPr>
            <a:picLocks noGrp="1" noChangeAspect="1"/>
          </p:cNvPicPr>
          <p:nvPr>
            <p:ph idx="1"/>
          </p:nvPr>
        </p:nvPicPr>
        <p:blipFill>
          <a:blip r:embed="rId6" cstate="print"/>
          <a:stretch>
            <a:fillRect/>
          </a:stretch>
        </p:blipFill>
        <p:spPr>
          <a:xfrm>
            <a:off x="-762000" y="3505200"/>
            <a:ext cx="3394472" cy="4525963"/>
          </a:xfrm>
        </p:spPr>
      </p:pic>
      <p:pic>
        <p:nvPicPr>
          <p:cNvPr id="11" name="Content Placeholder 4" descr="borax4.jpg"/>
          <p:cNvPicPr>
            <a:picLocks noChangeAspect="1"/>
          </p:cNvPicPr>
          <p:nvPr/>
        </p:nvPicPr>
        <p:blipFill>
          <a:blip r:embed="rId7" cstate="print"/>
          <a:stretch>
            <a:fillRect/>
          </a:stretch>
        </p:blipFill>
        <p:spPr>
          <a:xfrm>
            <a:off x="6130528" y="0"/>
            <a:ext cx="3013472" cy="4017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228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Absent?</a:t>
            </a:r>
            <a:endParaRPr lang="en-US" sz="9600" dirty="0"/>
          </a:p>
        </p:txBody>
      </p:sp>
      <p:sp>
        <p:nvSpPr>
          <p:cNvPr id="3" name="Content Placeholder 2"/>
          <p:cNvSpPr>
            <a:spLocks noGrp="1"/>
          </p:cNvSpPr>
          <p:nvPr>
            <p:ph idx="1"/>
          </p:nvPr>
        </p:nvSpPr>
        <p:spPr/>
        <p:txBody>
          <a:bodyPr>
            <a:noAutofit/>
          </a:bodyPr>
          <a:lstStyle/>
          <a:p>
            <a:r>
              <a:rPr lang="en-US" sz="6000" dirty="0" smtClean="0"/>
              <a:t>Go to Mrs. G’s Website </a:t>
            </a:r>
          </a:p>
          <a:p>
            <a:pPr marL="0" indent="0">
              <a:buNone/>
            </a:pPr>
            <a:r>
              <a:rPr lang="en-US" sz="6000" dirty="0" smtClean="0">
                <a:hlinkClick r:id="rId2"/>
              </a:rPr>
              <a:t>Tsmsmrsg.weebly.com </a:t>
            </a:r>
            <a:r>
              <a:rPr lang="en-US" sz="6000" dirty="0" smtClean="0"/>
              <a:t> </a:t>
            </a:r>
            <a:endParaRPr lang="en-US" sz="6000" dirty="0"/>
          </a:p>
        </p:txBody>
      </p:sp>
    </p:spTree>
    <p:extLst>
      <p:ext uri="{BB962C8B-B14F-4D97-AF65-F5344CB8AC3E}">
        <p14:creationId xmlns:p14="http://schemas.microsoft.com/office/powerpoint/2010/main" val="169734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46" y="457200"/>
            <a:ext cx="8229600" cy="1143000"/>
          </a:xfrm>
        </p:spPr>
        <p:txBody>
          <a:bodyPr>
            <a:normAutofit fontScale="90000"/>
          </a:bodyPr>
          <a:lstStyle/>
          <a:p>
            <a:pPr algn="l"/>
            <a:r>
              <a:rPr lang="en-US" b="1" dirty="0" smtClean="0">
                <a:latin typeface="Kristen ITC" pitchFamily="66" charset="0"/>
              </a:rPr>
              <a:t>Fusion Textbook</a:t>
            </a:r>
            <a:r>
              <a:rPr lang="en-US" dirty="0" smtClean="0"/>
              <a:t/>
            </a:r>
            <a:br>
              <a:rPr lang="en-US" dirty="0" smtClean="0"/>
            </a:br>
            <a:r>
              <a:rPr lang="en-US" dirty="0" smtClean="0"/>
              <a:t>Thinkcentral.pcsb.org</a:t>
            </a:r>
            <a:r>
              <a:rPr lang="en-US" sz="3600" dirty="0" smtClean="0"/>
              <a:t/>
            </a:r>
            <a:br>
              <a:rPr lang="en-US" sz="3600" dirty="0" smtClean="0"/>
            </a:br>
            <a:r>
              <a:rPr lang="en-US" sz="3600" dirty="0" smtClean="0">
                <a:hlinkClick r:id="rId2"/>
              </a:rPr>
              <a:t>7</a:t>
            </a:r>
            <a:r>
              <a:rPr lang="en-US" sz="3600" baseline="30000" dirty="0" smtClean="0">
                <a:hlinkClick r:id="rId2"/>
              </a:rPr>
              <a:t>th</a:t>
            </a:r>
            <a:r>
              <a:rPr lang="en-US" sz="3600" dirty="0" smtClean="0">
                <a:hlinkClick r:id="rId2"/>
              </a:rPr>
              <a:t> grade science timeline</a:t>
            </a:r>
            <a:r>
              <a:rPr lang="en-US" dirty="0" smtClean="0"/>
              <a:t/>
            </a:r>
            <a:br>
              <a:rPr lang="en-US" dirty="0" smtClean="0"/>
            </a:br>
            <a:endParaRPr lang="en-US" dirty="0"/>
          </a:p>
        </p:txBody>
      </p:sp>
      <p:sp>
        <p:nvSpPr>
          <p:cNvPr id="3" name="Content Placeholder 2"/>
          <p:cNvSpPr>
            <a:spLocks noGrp="1"/>
          </p:cNvSpPr>
          <p:nvPr>
            <p:ph idx="1"/>
          </p:nvPr>
        </p:nvSpPr>
        <p:spPr>
          <a:xfrm>
            <a:off x="304800" y="1696079"/>
            <a:ext cx="8229600" cy="5334000"/>
          </a:xfrm>
        </p:spPr>
        <p:txBody>
          <a:bodyPr>
            <a:normAutofit fontScale="92500" lnSpcReduction="20000"/>
          </a:bodyPr>
          <a:lstStyle/>
          <a:p>
            <a:r>
              <a:rPr lang="en-US" dirty="0" smtClean="0"/>
              <a:t> Nature of Science</a:t>
            </a:r>
          </a:p>
          <a:p>
            <a:r>
              <a:rPr lang="en-US" dirty="0" smtClean="0"/>
              <a:t>Unit 1 Let’s Rock/Human Impact</a:t>
            </a:r>
          </a:p>
          <a:p>
            <a:r>
              <a:rPr lang="en-US" dirty="0" smtClean="0"/>
              <a:t>Unit 2 Hot Plates</a:t>
            </a:r>
          </a:p>
          <a:p>
            <a:r>
              <a:rPr lang="en-US" dirty="0" smtClean="0"/>
              <a:t>Unit 3 It’s About Time </a:t>
            </a:r>
            <a:endParaRPr lang="en-US" dirty="0"/>
          </a:p>
          <a:p>
            <a:r>
              <a:rPr lang="en-US" dirty="0" smtClean="0"/>
              <a:t>Unit 4 Heredity and Reproduction</a:t>
            </a:r>
          </a:p>
          <a:p>
            <a:r>
              <a:rPr lang="en-US" dirty="0" smtClean="0"/>
              <a:t>Unit 5 Diversity and Evolution of Living Things</a:t>
            </a:r>
          </a:p>
          <a:p>
            <a:r>
              <a:rPr lang="en-US" dirty="0" smtClean="0"/>
              <a:t>Unit 6 Ecology</a:t>
            </a:r>
          </a:p>
          <a:p>
            <a:r>
              <a:rPr lang="en-US" dirty="0" smtClean="0"/>
              <a:t>Unit 7 Catch a Wave </a:t>
            </a:r>
          </a:p>
          <a:p>
            <a:r>
              <a:rPr lang="en-US" dirty="0" smtClean="0"/>
              <a:t>Unit 8 Here Comes the Sun’s energy</a:t>
            </a:r>
          </a:p>
          <a:p>
            <a:r>
              <a:rPr lang="en-US" dirty="0" smtClean="0"/>
              <a:t>Unit 9 Feel the Heat</a:t>
            </a:r>
          </a:p>
          <a:p>
            <a:r>
              <a:rPr lang="en-US" dirty="0" smtClean="0"/>
              <a:t>Unit 10 Transformers</a:t>
            </a:r>
            <a:endParaRPr lang="en-US" dirty="0"/>
          </a:p>
        </p:txBody>
      </p:sp>
      <p:pic>
        <p:nvPicPr>
          <p:cNvPr id="4098" name="Picture 2" descr="http://dabel7thscience.weebly.com/uploads/1/1/7/3/11730274/1343696099.jpg"/>
          <p:cNvPicPr>
            <a:picLocks noChangeAspect="1" noChangeArrowheads="1"/>
          </p:cNvPicPr>
          <p:nvPr/>
        </p:nvPicPr>
        <p:blipFill>
          <a:blip r:embed="rId3" cstate="print"/>
          <a:srcRect/>
          <a:stretch>
            <a:fillRect/>
          </a:stretch>
        </p:blipFill>
        <p:spPr bwMode="auto">
          <a:xfrm>
            <a:off x="6248400" y="27709"/>
            <a:ext cx="2657475" cy="33367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Cambridge-Fusion Textbook</a:t>
            </a:r>
            <a:endParaRPr lang="en-US"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en-US" dirty="0" smtClean="0"/>
              <a:t>Unit 1 Lets Rock/Human Impact</a:t>
            </a:r>
          </a:p>
          <a:p>
            <a:r>
              <a:rPr lang="en-US" dirty="0" smtClean="0"/>
              <a:t>Unit 2 Hot Plates</a:t>
            </a:r>
          </a:p>
          <a:p>
            <a:r>
              <a:rPr lang="en-US" dirty="0" smtClean="0"/>
              <a:t>Unit 3 It’s About Time</a:t>
            </a:r>
          </a:p>
          <a:p>
            <a:r>
              <a:rPr lang="en-US" dirty="0" smtClean="0"/>
              <a:t>Unit 4 ‘Round and ‘Round They Go!</a:t>
            </a:r>
          </a:p>
          <a:p>
            <a:r>
              <a:rPr lang="en-US" dirty="0" smtClean="0"/>
              <a:t>Unit 5 Star Light, Star Bright</a:t>
            </a:r>
          </a:p>
          <a:p>
            <a:r>
              <a:rPr lang="en-US" dirty="0" smtClean="0"/>
              <a:t>Unit 6 How Do We Compare?</a:t>
            </a:r>
          </a:p>
          <a:p>
            <a:r>
              <a:rPr lang="en-US" dirty="0" smtClean="0"/>
              <a:t>Unit 7 It’s Astronomical</a:t>
            </a:r>
          </a:p>
          <a:p>
            <a:r>
              <a:rPr lang="en-US" dirty="0" smtClean="0"/>
              <a:t>Unit 8 Heredity and Reproduction</a:t>
            </a:r>
          </a:p>
          <a:p>
            <a:r>
              <a:rPr lang="en-US" dirty="0" smtClean="0"/>
              <a:t>Unit 9 Diversity and Evolution of Living Things</a:t>
            </a:r>
          </a:p>
          <a:p>
            <a:r>
              <a:rPr lang="en-US" dirty="0" smtClean="0"/>
              <a:t>Unit 10 Ecology</a:t>
            </a:r>
          </a:p>
          <a:p>
            <a:r>
              <a:rPr lang="en-US" dirty="0" smtClean="0"/>
              <a:t>Unit 11 Matter and Energy in Living Systems</a:t>
            </a:r>
          </a:p>
          <a:p>
            <a:r>
              <a:rPr lang="en-US" dirty="0" smtClean="0"/>
              <a:t>Unit 12 Conservation is the Law</a:t>
            </a:r>
          </a:p>
          <a:p>
            <a:r>
              <a:rPr lang="en-US" dirty="0" smtClean="0"/>
              <a:t>Unit 13 Catch a Wave/Here Comes the Sun’s Energy</a:t>
            </a:r>
          </a:p>
          <a:p>
            <a:r>
              <a:rPr lang="en-US" dirty="0" smtClean="0"/>
              <a:t>Unit 14 Feel the Heat/Transformers</a:t>
            </a:r>
            <a:endParaRPr lang="en-US" dirty="0"/>
          </a:p>
        </p:txBody>
      </p:sp>
      <p:pic>
        <p:nvPicPr>
          <p:cNvPr id="4" name="Picture 3"/>
          <p:cNvPicPr>
            <a:picLocks noChangeAspect="1"/>
          </p:cNvPicPr>
          <p:nvPr/>
        </p:nvPicPr>
        <p:blipFill>
          <a:blip r:embed="rId2"/>
          <a:stretch>
            <a:fillRect/>
          </a:stretch>
        </p:blipFill>
        <p:spPr>
          <a:xfrm>
            <a:off x="6858000" y="152400"/>
            <a:ext cx="2121592" cy="2664183"/>
          </a:xfrm>
          <a:prstGeom prst="rect">
            <a:avLst/>
          </a:prstGeom>
        </p:spPr>
      </p:pic>
      <p:pic>
        <p:nvPicPr>
          <p:cNvPr id="5" name="Picture 4"/>
          <p:cNvPicPr>
            <a:picLocks noChangeAspect="1"/>
          </p:cNvPicPr>
          <p:nvPr/>
        </p:nvPicPr>
        <p:blipFill>
          <a:blip r:embed="rId3"/>
          <a:stretch>
            <a:fillRect/>
          </a:stretch>
        </p:blipFill>
        <p:spPr>
          <a:xfrm>
            <a:off x="6912591" y="2892783"/>
            <a:ext cx="2090537" cy="2819400"/>
          </a:xfrm>
          <a:prstGeom prst="rect">
            <a:avLst/>
          </a:prstGeom>
        </p:spPr>
      </p:pic>
    </p:spTree>
    <p:extLst>
      <p:ext uri="{BB962C8B-B14F-4D97-AF65-F5344CB8AC3E}">
        <p14:creationId xmlns:p14="http://schemas.microsoft.com/office/powerpoint/2010/main" val="357371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risten ITC" pitchFamily="66" charset="0"/>
              </a:rPr>
              <a:t>What do you need for Science class?</a:t>
            </a:r>
            <a:endParaRPr lang="en-US" dirty="0">
              <a:latin typeface="Kristen ITC" pitchFamily="66" charset="0"/>
            </a:endParaRPr>
          </a:p>
        </p:txBody>
      </p:sp>
      <p:sp>
        <p:nvSpPr>
          <p:cNvPr id="3" name="Content Placeholder 2"/>
          <p:cNvSpPr>
            <a:spLocks noGrp="1"/>
          </p:cNvSpPr>
          <p:nvPr>
            <p:ph idx="1"/>
          </p:nvPr>
        </p:nvSpPr>
        <p:spPr>
          <a:xfrm>
            <a:off x="228600" y="1524000"/>
            <a:ext cx="8229600" cy="4525963"/>
          </a:xfrm>
        </p:spPr>
        <p:txBody>
          <a:bodyPr>
            <a:normAutofit fontScale="92500" lnSpcReduction="10000"/>
          </a:bodyPr>
          <a:lstStyle/>
          <a:p>
            <a:pPr>
              <a:buNone/>
            </a:pPr>
            <a:r>
              <a:rPr lang="en-US" dirty="0">
                <a:latin typeface="Kristen ITC" pitchFamily="66" charset="0"/>
              </a:rPr>
              <a:t>To be successful, each student will </a:t>
            </a:r>
            <a:r>
              <a:rPr lang="en-US" dirty="0" smtClean="0">
                <a:latin typeface="Kristen ITC" pitchFamily="66" charset="0"/>
              </a:rPr>
              <a:t>need:</a:t>
            </a:r>
          </a:p>
          <a:p>
            <a:r>
              <a:rPr lang="en-US" dirty="0" smtClean="0">
                <a:latin typeface="Arial" pitchFamily="34" charset="0"/>
                <a:cs typeface="Arial" pitchFamily="34" charset="0"/>
              </a:rPr>
              <a:t>a </a:t>
            </a:r>
            <a:r>
              <a:rPr lang="en-US" dirty="0">
                <a:latin typeface="Arial" pitchFamily="34" charset="0"/>
                <a:cs typeface="Arial" pitchFamily="34" charset="0"/>
              </a:rPr>
              <a:t>science composition book (dedicated ONLY to </a:t>
            </a:r>
            <a:r>
              <a:rPr lang="en-US" dirty="0" smtClean="0">
                <a:latin typeface="Arial" pitchFamily="34" charset="0"/>
                <a:cs typeface="Arial" pitchFamily="34" charset="0"/>
              </a:rPr>
              <a:t>science)</a:t>
            </a:r>
          </a:p>
          <a:p>
            <a:r>
              <a:rPr lang="en-US" dirty="0" smtClean="0">
                <a:latin typeface="Arial" pitchFamily="34" charset="0"/>
                <a:cs typeface="Arial" pitchFamily="34" charset="0"/>
              </a:rPr>
              <a:t>colored pencils</a:t>
            </a:r>
          </a:p>
          <a:p>
            <a:r>
              <a:rPr lang="en-US" dirty="0" smtClean="0">
                <a:latin typeface="Arial" pitchFamily="34" charset="0"/>
                <a:cs typeface="Arial" pitchFamily="34" charset="0"/>
              </a:rPr>
              <a:t> glue stick</a:t>
            </a:r>
          </a:p>
          <a:p>
            <a:r>
              <a:rPr lang="en-US" dirty="0">
                <a:latin typeface="Arial" pitchFamily="34" charset="0"/>
                <a:cs typeface="Arial" pitchFamily="34" charset="0"/>
              </a:rPr>
              <a:t>c</a:t>
            </a:r>
            <a:r>
              <a:rPr lang="en-US" dirty="0" smtClean="0">
                <a:latin typeface="Arial" pitchFamily="34" charset="0"/>
                <a:cs typeface="Arial" pitchFamily="34" charset="0"/>
              </a:rPr>
              <a:t>olored pens</a:t>
            </a:r>
          </a:p>
          <a:p>
            <a:r>
              <a:rPr lang="en-US" dirty="0" smtClean="0">
                <a:latin typeface="Arial" pitchFamily="34" charset="0"/>
                <a:cs typeface="Arial" pitchFamily="34" charset="0"/>
              </a:rPr>
              <a:t> </a:t>
            </a:r>
            <a:r>
              <a:rPr lang="en-US" dirty="0">
                <a:latin typeface="Arial" pitchFamily="34" charset="0"/>
                <a:cs typeface="Arial" pitchFamily="34" charset="0"/>
              </a:rPr>
              <a:t>notebook </a:t>
            </a:r>
            <a:r>
              <a:rPr lang="en-US" dirty="0" smtClean="0">
                <a:latin typeface="Arial" pitchFamily="34" charset="0"/>
                <a:cs typeface="Arial" pitchFamily="34" charset="0"/>
              </a:rPr>
              <a:t>paper</a:t>
            </a:r>
          </a:p>
          <a:p>
            <a:r>
              <a:rPr lang="en-US" dirty="0" smtClean="0">
                <a:latin typeface="Arial" pitchFamily="34" charset="0"/>
                <a:cs typeface="Arial" pitchFamily="34" charset="0"/>
              </a:rPr>
              <a:t> hand held pencil sharpener </a:t>
            </a:r>
          </a:p>
          <a:p>
            <a:r>
              <a:rPr lang="en-US" dirty="0" smtClean="0">
                <a:latin typeface="Arial" pitchFamily="34" charset="0"/>
                <a:cs typeface="Arial" pitchFamily="34" charset="0"/>
              </a:rPr>
              <a:t>and </a:t>
            </a:r>
            <a:r>
              <a:rPr lang="en-US" dirty="0">
                <a:latin typeface="Arial" pitchFamily="34" charset="0"/>
                <a:cs typeface="Arial" pitchFamily="34" charset="0"/>
              </a:rPr>
              <a:t>a simple set of </a:t>
            </a:r>
            <a:r>
              <a:rPr lang="en-US" dirty="0" smtClean="0">
                <a:latin typeface="Arial" pitchFamily="34" charset="0"/>
                <a:cs typeface="Arial" pitchFamily="34" charset="0"/>
              </a:rPr>
              <a:t>headphones   </a:t>
            </a:r>
          </a:p>
          <a:p>
            <a:pPr marL="0" indent="0">
              <a:buNone/>
            </a:pPr>
            <a:endParaRPr lang="en-US" dirty="0"/>
          </a:p>
        </p:txBody>
      </p:sp>
      <p:pic>
        <p:nvPicPr>
          <p:cNvPr id="4" name="Picture 3" descr="labbook.jpg"/>
          <p:cNvPicPr>
            <a:picLocks noChangeAspect="1"/>
          </p:cNvPicPr>
          <p:nvPr/>
        </p:nvPicPr>
        <p:blipFill>
          <a:blip r:embed="rId2" cstate="print"/>
          <a:stretch>
            <a:fillRect/>
          </a:stretch>
        </p:blipFill>
        <p:spPr>
          <a:xfrm>
            <a:off x="5334000" y="2514600"/>
            <a:ext cx="3048000"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risten ITC" pitchFamily="66" charset="0"/>
              </a:rPr>
              <a:t>Entering the Classroom</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r>
              <a:rPr lang="en-US" sz="2400" dirty="0" smtClean="0">
                <a:latin typeface="Kristen ITC" pitchFamily="66" charset="0"/>
              </a:rPr>
              <a:t>Enter the classroom before the bell rings</a:t>
            </a:r>
          </a:p>
          <a:p>
            <a:pPr lvl="1"/>
            <a:r>
              <a:rPr lang="en-US" sz="2400" dirty="0" smtClean="0">
                <a:latin typeface="Kristen ITC" pitchFamily="66" charset="0"/>
              </a:rPr>
              <a:t>Take your seat and get out the materials you need for class</a:t>
            </a:r>
          </a:p>
          <a:p>
            <a:r>
              <a:rPr lang="en-US" dirty="0" smtClean="0"/>
              <a:t>Update planner – Homework or Learning Target</a:t>
            </a:r>
          </a:p>
          <a:p>
            <a:r>
              <a:rPr lang="en-US" dirty="0" smtClean="0"/>
              <a:t>Copy and Answer Warm Up</a:t>
            </a:r>
          </a:p>
          <a:p>
            <a:r>
              <a:rPr lang="en-US" dirty="0" smtClean="0"/>
              <a:t>Update Table of Contents</a:t>
            </a:r>
            <a:endParaRPr lang="en-US" dirty="0"/>
          </a:p>
        </p:txBody>
      </p:sp>
      <p:pic>
        <p:nvPicPr>
          <p:cNvPr id="4" name="Picture 6" descr="MCj03356200000[1]"/>
          <p:cNvPicPr>
            <a:picLocks noChangeAspect="1" noChangeArrowheads="1"/>
          </p:cNvPicPr>
          <p:nvPr/>
        </p:nvPicPr>
        <p:blipFill>
          <a:blip r:embed="rId2" cstate="print"/>
          <a:srcRect/>
          <a:stretch>
            <a:fillRect/>
          </a:stretch>
        </p:blipFill>
        <p:spPr bwMode="auto">
          <a:xfrm>
            <a:off x="5724927" y="3429000"/>
            <a:ext cx="3419073" cy="22507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1.38778E-17 C -0.12726 -0.0044 -0.25278 -0.01157 -0.38056 -0.01296 C -0.39393 -0.01412 -0.40747 -0.01551 -0.42084 -0.01667 C -0.42778 -0.01736 -0.44167 -0.01852 -0.44167 -0.01852 C -0.44393 -0.01921 -0.4467 -0.02222 -0.44861 -0.02037 C -0.45191 -0.0169 -0.45278 -0.01088 -0.45417 -0.00556 C -0.45764 0.00856 -0.46198 0.02245 -0.46389 0.03704 C -0.46337 0.04375 -0.46615 0.05255 -0.4625 0.05741 C -0.45851 0.06273 -0.44584 0.06111 -0.44584 0.06111 C -0.43976 0.06042 -0.43351 0.06157 -0.42778 0.05926 C -0.42639 0.0588 -0.42726 0.05532 -0.42639 0.0537 C -0.42344 0.04769 -0.4224 0.04815 -0.41806 0.0463 C -0.41563 0.05625 -0.41667 0.06181 -0.40972 0.06481 C -0.4059 0.05718 -0.40521 0.05324 -0.4 0.0463 C -0.39827 0.03912 -0.39722 0.03588 -0.39167 0.03333 C -0.3908 0.03704 -0.38959 0.04074 -0.38889 0.04444 C -0.38837 0.04699 -0.38802 0.04931 -0.3875 0.05185 C -0.38663 0.05556 -0.38472 0.06296 -0.38472 0.06296 C -0.37448 0.04931 -0.37882 0.0537 -0.37222 0.04074 C -0.3665 0.05231 -0.36823 0.06644 -0.3625 0.07778 C -0.35226 0.07431 -0.3566 0.0713 -0.35 0.06111 C -0.34757 0.05741 -0.34427 0.05532 -0.34167 0.05185 C -0.34011 0.05787 -0.3382 0.07315 -0.33472 0.07778 C -0.33368 0.07917 -0.33195 0.07894 -0.33056 0.07963 C -0.32622 0.06829 -0.32066 0.05718 -0.31389 0.04815 C -0.31059 0.06134 -0.31233 0.08588 -0.30139 0.09074 C -0.29549 0.07477 -0.30226 0.09005 -0.29445 0.07963 C -0.28629 0.06875 -0.28073 0.05509 -0.26945 0.05 C -0.26788 0.06319 -0.26424 0.07292 -0.26111 0.08519 C -0.25695 0.07778 -0.25295 0.07176 -0.24722 0.06667 C -0.24636 0.06505 -0.24202 0.05556 -0.24028 0.05556 C -0.23837 0.05556 -0.2375 0.05926 -0.23611 0.06111 C -0.23455 0.06713 -0.23386 0.07384 -0.23195 0.07963 C -0.23021 0.08472 -0.22639 0.09444 -0.22639 0.09444 C -0.21927 0.09213 -0.21667 0.0875 -0.21111 0.08148 C -0.20365 0.07315 -0.19549 0.06644 -0.1875 0.05926 C -0.18386 0.06667 -0.1842 0.07407 -0.18056 0.08148 C -0.18004 0.08403 -0.18004 0.08657 -0.17917 0.08889 C -0.17761 0.09282 -0.17361 0.1 -0.17361 0.1 C -0.17222 0.09931 -0.17031 0.09977 -0.16945 0.09815 C -0.16823 0.09606 -0.16875 0.09306 -0.16806 0.09074 C -0.16597 0.08426 -0.16285 0.07778 -0.15972 0.07222 C -0.1592 0.07037 -0.15972 0.06667 -0.15834 0.06667 C -0.1566 0.06667 -0.15625 0.07014 -0.15556 0.07222 C -0.15434 0.07569 -0.15365 0.07963 -0.15278 0.08333 C -0.15226 0.08519 -0.15139 0.08889 -0.15139 0.08889 C -0.14948 0.08819 -0.1474 0.08843 -0.14584 0.08704 C -0.14219 0.08333 -0.13611 0.07407 -0.13611 0.07407 C -0.1342 0.06667 -0.13264 0.06366 -0.12778 0.05926 C -0.12188 0.06458 -0.12118 0.07338 -0.11667 0.08148 C -0.11615 0.08403 -0.11684 0.08727 -0.11528 0.08889 C -0.11337 0.09074 -0.10886 0.08426 -0.10556 0.08148 C -0.09913 0.07616 -0.0941 0.06991 -0.0875 0.06481 C -0.08351 0.06181 -0.075 0.05741 -0.075 0.05741 C -0.07257 0.0706 -0.07413 0.0625 -0.06945 0.08148 C -0.06806 0.08681 -0.06389 0.0963 -0.06389 0.0963 C -0.05209 0.09236 -0.04497 0.07731 -0.03334 0.07222 C -0.03038 0.07986 -0.029 0.08565 -0.025 0.09259 C -0.02448 0.09444 -0.02275 0.10324 -0.02084 0.1037 C -0.01927 0.10417 -0.01823 0.10093 -0.01667 0.1 C -0.01215 0.09699 -0.01233 0.09977 -0.00834 0.09444 C 0.00347 0.0787 -0.00938 0.09051 0.00416 0.07963 C 0.00503 0.07778 0.00538 0.07454 0.00694 0.07407 C 0.0085 0.07361 0.01007 0.07593 0.01111 0.07778 C 0.01285 0.08056 0.01545 0.09421 0.01666 0.09815 C 0.01719 0.1 0.01701 0.10231 0.01805 0.1037 C 0.0191 0.10509 0.02083 0.10486 0.02222 0.10556 C 0.02882 0.09676 0.03611 0.0912 0.04305 0.08333 C 0.04479 0.08125 0.04653 0.07917 0.04861 0.07778 C 0.05121 0.07593 0.05694 0.07407 0.05694 0.07407 C 0.0625 0.07523 0.06857 0.07454 0.07361 0.07778 C 0.07778 0.08032 0.08003 0.08634 0.08333 0.09074 C 0.08541 0.09352 0.08819 0.09537 0.09028 0.09815 C 0.09357 0.10255 0.09444 0.10926 0.09583 0.11481 C 0.09635 0.11667 0.09722 0.12037 0.09722 0.12037 C 0.09479 0.12986 0.08906 0.13565 0.08194 0.13889 C 0.07621 0.14468 0.07205 0.14653 0.06528 0.15 C 0.06441 0.15185 0.06354 0.15394 0.0625 0.15556 C 0.06076 0.1581 0.0585 0.16019 0.05694 0.16296 C 0.05607 0.16458 0.05625 0.1669 0.05555 0.16852 C 0.05399 0.17245 0.05 0.17963 0.05 0.17963 C 0.04913 0.18588 0.04739 0.19028 0.05 0.1963 C 0.05312 0.2037 0.05382 0.20069 0.05833 0.2037 C 0.06771 0.20995 0.07708 0.21435 0.0875 0.21667 C 0.10469 0.21597 0.12187 0.21644 0.13889 0.21481 C 0.14097 0.21458 0.14253 0.21227 0.14444 0.21111 C 0.14896 0.20856 0.14948 0.20995 0.15416 0.20556 C 0.17118 0.18935 0.17309 0.14653 0.175 0.12222 C 0.1743 0.10278 0.17795 0.07801 0.16666 0.06296 C 0.16614 0.06042 0.16632 0.05764 0.16528 0.05556 C 0.16441 0.0537 0.16232 0.05347 0.16111 0.05185 C 0.15191 0.03958 0.16528 0.05255 0.15416 0.04259 C 0.15225 0.03472 0.14948 0.03056 0.14444 0.02593 C 0.13194 0.00093 0.10278 0.00347 0.08333 0.00185 C 0.07552 0.00116 0.06753 0.00069 0.05972 -1.38778E-17 C 0.04462 -0.00509 0.02795 -0.00579 0.0125 -0.00926 C 0.01024 -0.00856 0.00764 -0.00903 0.00555 -0.00741 C 0.00416 -0.00625 0.00416 -0.00301 0.00278 -0.00185 C -0.00174 0.00185 -0.00851 0.0037 -0.01389 0.0037 " pathEditMode="relative" ptsTypes="ffffffffffffffffffffffffffffffffffffffffffffffffffffffffffffffffffffffffffffffffffffffffffffffffff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Tardy</a:t>
            </a:r>
            <a:endParaRPr lang="en-US" dirty="0">
              <a:latin typeface="Kristen ITC" pitchFamily="66" charset="0"/>
            </a:endParaRPr>
          </a:p>
        </p:txBody>
      </p:sp>
      <p:sp>
        <p:nvSpPr>
          <p:cNvPr id="3" name="Content Placeholder 2"/>
          <p:cNvSpPr>
            <a:spLocks noGrp="1"/>
          </p:cNvSpPr>
          <p:nvPr>
            <p:ph idx="1"/>
          </p:nvPr>
        </p:nvSpPr>
        <p:spPr/>
        <p:txBody>
          <a:bodyPr/>
          <a:lstStyle/>
          <a:p>
            <a:r>
              <a:rPr lang="en-US" dirty="0" smtClean="0"/>
              <a:t>Any students who is not in the classroom when the bell rings will be considered tardy.</a:t>
            </a:r>
          </a:p>
        </p:txBody>
      </p:sp>
      <p:pic>
        <p:nvPicPr>
          <p:cNvPr id="7170" name="Picture 2" descr="http://images.clipartof.com/Royalty-Free-RF-Clip-Art-Illustration-Of-A-Tardy-Cartoon-School-Boy-And-Girl-Racing-To-Class-1024437570.jpg"/>
          <p:cNvPicPr>
            <a:picLocks noChangeAspect="1" noChangeArrowheads="1"/>
          </p:cNvPicPr>
          <p:nvPr/>
        </p:nvPicPr>
        <p:blipFill>
          <a:blip r:embed="rId2" cstate="print"/>
          <a:srcRect/>
          <a:stretch>
            <a:fillRect/>
          </a:stretch>
        </p:blipFill>
        <p:spPr bwMode="auto">
          <a:xfrm>
            <a:off x="4572000" y="3733800"/>
            <a:ext cx="3079901" cy="29241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560</Words>
  <Application>Microsoft Office PowerPoint</Application>
  <PresentationFormat>On-screen Show (4:3)</PresentationFormat>
  <Paragraphs>72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Kristen ITC</vt:lpstr>
      <vt:lpstr>Office Theme</vt:lpstr>
      <vt:lpstr>Welcome to 7th grade Science</vt:lpstr>
      <vt:lpstr>PowerPoint Presentation</vt:lpstr>
      <vt:lpstr>PowerPoint Presentation</vt:lpstr>
      <vt:lpstr>Absent?</vt:lpstr>
      <vt:lpstr>Fusion Textbook Thinkcentral.pcsb.org 7th grade science timeline </vt:lpstr>
      <vt:lpstr>Cambridge-Fusion Textbook</vt:lpstr>
      <vt:lpstr>What do you need for Science class?</vt:lpstr>
      <vt:lpstr>Entering the Classroom </vt:lpstr>
      <vt:lpstr>Tardy</vt:lpstr>
      <vt:lpstr>End of class</vt:lpstr>
      <vt:lpstr>   Listening To/Responding To Questions:  </vt:lpstr>
      <vt:lpstr>   When You Need Help:  </vt:lpstr>
      <vt:lpstr>   Restroom Passes:  </vt:lpstr>
      <vt:lpstr>   Classroom Language:  </vt:lpstr>
      <vt:lpstr> When You Finish Early:  </vt:lpstr>
      <vt:lpstr>Absent?</vt:lpstr>
      <vt:lpstr>PowerPoint Presentation</vt:lpstr>
      <vt:lpstr>PowerPoint Presentation</vt:lpstr>
      <vt:lpstr>PowerPoint Presentation</vt:lpstr>
      <vt:lpstr>PowerPoint Presentation</vt:lpstr>
      <vt:lpstr>PowerPoint Presentation</vt:lpstr>
      <vt:lpstr>Class Donations </vt:lpstr>
      <vt:lpstr>PowerPoint Presentation</vt:lpstr>
      <vt:lpstr>Labs</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7th grade Science</dc:title>
  <dc:creator>PCSB</dc:creator>
  <cp:lastModifiedBy>Georgakakis Nicole</cp:lastModifiedBy>
  <cp:revision>49</cp:revision>
  <dcterms:created xsi:type="dcterms:W3CDTF">2013-08-14T12:39:07Z</dcterms:created>
  <dcterms:modified xsi:type="dcterms:W3CDTF">2017-08-10T20:21:59Z</dcterms:modified>
</cp:coreProperties>
</file>